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726" r:id="rId5"/>
    <p:sldId id="730" r:id="rId6"/>
    <p:sldId id="731" r:id="rId7"/>
    <p:sldId id="295" r:id="rId8"/>
    <p:sldId id="755" r:id="rId9"/>
    <p:sldId id="757" r:id="rId10"/>
    <p:sldId id="759" r:id="rId11"/>
    <p:sldId id="763" r:id="rId12"/>
    <p:sldId id="765" r:id="rId13"/>
    <p:sldId id="775" r:id="rId14"/>
    <p:sldId id="766" r:id="rId15"/>
    <p:sldId id="769" r:id="rId16"/>
    <p:sldId id="771" r:id="rId17"/>
    <p:sldId id="772" r:id="rId18"/>
    <p:sldId id="773" r:id="rId19"/>
    <p:sldId id="7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942846-2048-6B1A-8990-D65E2B1CF4AE}" name="Rutland, Ellie" initials="RE" userId="S::erutland@apcoworldwide.com::cd9d8f66-1b7e-4a21-b69f-32dbc454da18" providerId="AD"/>
  <p188:author id="{7A20A5AA-A166-4EAD-8C37-3725EAEBE8D2}" name="Javadi, Deanna" initials="JD" userId="S::djavadi@apcoworldwide.com::87bae0d1-18fc-47fe-88cf-2a9f3f2a57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4584"/>
    <a:srgbClr val="006CB7"/>
    <a:srgbClr val="FFD94C"/>
    <a:srgbClr val="BED7E9"/>
    <a:srgbClr val="6EC49B"/>
    <a:srgbClr val="F58785"/>
    <a:srgbClr val="0E2137"/>
    <a:srgbClr val="B03895"/>
    <a:srgbClr val="40134A"/>
    <a:srgbClr val="EA23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EF019-4502-427E-BE35-82BAB865C7CF}" v="22" dt="2023-08-01T18:52:45.194"/>
    <p1510:client id="{B2D935A4-212D-4831-B313-054D7BD36B4E}" v="197" dt="2023-08-01T20:30:40.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4" autoAdjust="0"/>
    <p:restoredTop sz="80993" autoAdjust="0"/>
  </p:normalViewPr>
  <p:slideViewPr>
    <p:cSldViewPr snapToGrid="0">
      <p:cViewPr varScale="1">
        <p:scale>
          <a:sx n="66" d="100"/>
          <a:sy n="66" d="100"/>
        </p:scale>
        <p:origin x="1051"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BB0D6-25CA-5E4F-8A73-33194F275917}" type="datetimeFigureOut">
              <a:rPr lang="en-US" smtClean="0"/>
              <a:t>8/9/2023</a:t>
            </a:fld>
            <a:endParaRPr lang="en-US"/>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B3171-E52A-ED4B-8B03-9D3AF612AF89}" type="slidenum">
              <a:rPr lang="en-US" smtClean="0"/>
              <a:t>‹#›</a:t>
            </a:fld>
            <a:endParaRPr lang="en-US"/>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E20F-127F-034D-BC8F-EDE05704DE95}"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3BDC-5242-114E-8B1C-0F94F8FAFD51}" type="slidenum">
              <a:rPr lang="en-US" smtClean="0"/>
              <a:t>‹#›</a:t>
            </a:fld>
            <a:endParaRPr lang="en-US"/>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C3BDC-5242-114E-8B1C-0F94F8FAFD51}" type="slidenum">
              <a:rPr lang="en-US" smtClean="0"/>
              <a:t>1</a:t>
            </a:fld>
            <a:endParaRPr lang="en-US"/>
          </a:p>
        </p:txBody>
      </p:sp>
    </p:spTree>
    <p:extLst>
      <p:ext uri="{BB962C8B-B14F-4D97-AF65-F5344CB8AC3E}">
        <p14:creationId xmlns:p14="http://schemas.microsoft.com/office/powerpoint/2010/main" val="349520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of you may have seen articles about a similar lawsuit, </a:t>
            </a:r>
            <a:r>
              <a:rPr lang="en-US" dirty="0" err="1"/>
              <a:t>Nosalek</a:t>
            </a:r>
            <a:r>
              <a:rPr lang="en-US" dirty="0"/>
              <a:t> v. MLS Property Information Network, and that MLS PIN recently settled that lawsuit.</a:t>
            </a:r>
          </a:p>
          <a:p>
            <a:pPr marL="171450" indent="-171450">
              <a:buFont typeface="Arial" panose="020B0604020202020204" pitchFamily="34" charset="0"/>
              <a:buChar char="•"/>
            </a:pPr>
            <a:r>
              <a:rPr lang="en-US" dirty="0"/>
              <a:t>If you’re wondering how that affects the Burnett and Moehrl cases, the answer is: it doesn’t [see slide].</a:t>
            </a:r>
          </a:p>
        </p:txBody>
      </p:sp>
      <p:sp>
        <p:nvSpPr>
          <p:cNvPr id="4" name="Slide Number Placeholder 3"/>
          <p:cNvSpPr>
            <a:spLocks noGrp="1"/>
          </p:cNvSpPr>
          <p:nvPr>
            <p:ph type="sldNum" sz="quarter" idx="5"/>
          </p:nvPr>
        </p:nvSpPr>
        <p:spPr/>
        <p:txBody>
          <a:bodyPr/>
          <a:lstStyle/>
          <a:p>
            <a:fld id="{4FCC3BDC-5242-114E-8B1C-0F94F8FAFD51}" type="slidenum">
              <a:rPr lang="en-US" smtClean="0"/>
              <a:t>10</a:t>
            </a:fld>
            <a:endParaRPr lang="en-US"/>
          </a:p>
        </p:txBody>
      </p:sp>
    </p:spTree>
    <p:extLst>
      <p:ext uri="{BB962C8B-B14F-4D97-AF65-F5344CB8AC3E}">
        <p14:creationId xmlns:p14="http://schemas.microsoft.com/office/powerpoint/2010/main" val="289571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earlier, the ultimate outcome is likely still years away, but let’s look at how this impacts consumers, brokerages and local MLS broker marketplaces</a:t>
            </a:r>
          </a:p>
        </p:txBody>
      </p:sp>
      <p:sp>
        <p:nvSpPr>
          <p:cNvPr id="4" name="Slide Number Placeholder 3"/>
          <p:cNvSpPr>
            <a:spLocks noGrp="1"/>
          </p:cNvSpPr>
          <p:nvPr>
            <p:ph type="sldNum" sz="quarter" idx="5"/>
          </p:nvPr>
        </p:nvSpPr>
        <p:spPr/>
        <p:txBody>
          <a:bodyPr/>
          <a:lstStyle/>
          <a:p>
            <a:fld id="{4FCC3BDC-5242-114E-8B1C-0F94F8FAFD51}" type="slidenum">
              <a:rPr lang="en-US" smtClean="0"/>
              <a:t>11</a:t>
            </a:fld>
            <a:endParaRPr lang="en-US"/>
          </a:p>
        </p:txBody>
      </p:sp>
    </p:spTree>
    <p:extLst>
      <p:ext uri="{BB962C8B-B14F-4D97-AF65-F5344CB8AC3E}">
        <p14:creationId xmlns:p14="http://schemas.microsoft.com/office/powerpoint/2010/main" val="272272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rules are pro-consumer, so eliminating them could lead to a range of negative consumer impacts, including:</a:t>
            </a:r>
          </a:p>
          <a:p>
            <a:pPr marL="628650" lvl="1" indent="-171450">
              <a:buFont typeface="Arial" panose="020B0604020202020204" pitchFamily="34" charset="0"/>
              <a:buChar char="•"/>
            </a:pPr>
            <a:r>
              <a:rPr lang="en-US" dirty="0"/>
              <a:t>Weakened consumer protections</a:t>
            </a:r>
          </a:p>
          <a:p>
            <a:pPr marL="628650" lvl="1" indent="-171450">
              <a:buFont typeface="Arial" panose="020B0604020202020204" pitchFamily="34" charset="0"/>
              <a:buChar char="•"/>
            </a:pPr>
            <a:r>
              <a:rPr lang="en-US" dirty="0"/>
              <a:t>Erosion of equal access to listings</a:t>
            </a:r>
          </a:p>
          <a:p>
            <a:pPr marL="628650" lvl="1" indent="-171450">
              <a:buFont typeface="Arial" panose="020B0604020202020204" pitchFamily="34" charset="0"/>
              <a:buChar char="•"/>
            </a:pPr>
            <a:r>
              <a:rPr lang="en-US" dirty="0"/>
              <a:t>Decreased efficiency in buying and selling their homes</a:t>
            </a:r>
          </a:p>
          <a:p>
            <a:pPr marL="628650" lvl="1" indent="-171450">
              <a:buFont typeface="Arial" panose="020B0604020202020204" pitchFamily="34" charset="0"/>
              <a:buChar char="•"/>
            </a:pPr>
            <a:r>
              <a:rPr lang="en-US" dirty="0"/>
              <a:t>The inability to afford representation as a buyer</a:t>
            </a:r>
          </a:p>
          <a:p>
            <a:pPr marL="628650" lvl="1" indent="-171450">
              <a:buFont typeface="Arial" panose="020B0604020202020204" pitchFamily="34" charset="0"/>
              <a:buChar char="•"/>
            </a:pPr>
            <a:r>
              <a:rPr lang="en-US"/>
              <a:t>And more</a:t>
            </a:r>
            <a:endParaRPr lang="en-US" dirty="0"/>
          </a:p>
          <a:p>
            <a:pPr marL="628650" lvl="1" indent="-171450">
              <a:buFont typeface="Arial" panose="020B0604020202020204" pitchFamily="34" charset="0"/>
              <a:buChar char="•"/>
            </a:pPr>
            <a:endParaRPr lang="en-US" dirty="0" err="1"/>
          </a:p>
        </p:txBody>
      </p:sp>
      <p:sp>
        <p:nvSpPr>
          <p:cNvPr id="4" name="Slide Number Placeholder 3"/>
          <p:cNvSpPr>
            <a:spLocks noGrp="1"/>
          </p:cNvSpPr>
          <p:nvPr>
            <p:ph type="sldNum" sz="quarter" idx="5"/>
          </p:nvPr>
        </p:nvSpPr>
        <p:spPr/>
        <p:txBody>
          <a:bodyPr/>
          <a:lstStyle/>
          <a:p>
            <a:fld id="{4FCC3BDC-5242-114E-8B1C-0F94F8FAFD51}" type="slidenum">
              <a:rPr lang="en-US" smtClean="0"/>
              <a:t>12</a:t>
            </a:fld>
            <a:endParaRPr lang="en-US"/>
          </a:p>
        </p:txBody>
      </p:sp>
    </p:spTree>
    <p:extLst>
      <p:ext uri="{BB962C8B-B14F-4D97-AF65-F5344CB8AC3E}">
        <p14:creationId xmlns:p14="http://schemas.microsoft.com/office/powerpoint/2010/main" val="150264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far as impacts for you and your businesses, removing pro-competitive rules would be worse for all of us.</a:t>
            </a:r>
          </a:p>
          <a:p>
            <a:pPr marL="628650" lvl="1" indent="-171450">
              <a:buFont typeface="Arial" panose="020B0604020202020204" pitchFamily="34" charset="0"/>
              <a:buChar char="•"/>
            </a:pPr>
            <a:r>
              <a:rPr lang="en-US" dirty="0"/>
              <a:t>Changing NAR’s rules would go against NAR’s mission of empowering you to best serve your clients because NAR’s rules do just that.</a:t>
            </a:r>
          </a:p>
          <a:p>
            <a:pPr marL="628650" lvl="1" indent="-171450">
              <a:buFont typeface="Arial" panose="020B0604020202020204" pitchFamily="34" charset="0"/>
              <a:buChar char="•"/>
            </a:pPr>
            <a:r>
              <a:rPr lang="en-US" dirty="0"/>
              <a:t>MLSs could see a range of negative impacts too, from fewer listings and buyers interested in those listings to fewer </a:t>
            </a:r>
            <a:r>
              <a:rPr lang="en-US" dirty="0" err="1"/>
              <a:t>particpants</a:t>
            </a:r>
            <a:r>
              <a:rPr lang="en-US" dirty="0"/>
              <a:t>.</a:t>
            </a:r>
          </a:p>
          <a:p>
            <a:pPr marL="171450" indent="-171450">
              <a:buFont typeface="Arial" panose="020B0604020202020204" pitchFamily="34" charset="0"/>
              <a:buChar char="•"/>
            </a:pPr>
            <a:r>
              <a:rPr lang="en-US" dirty="0"/>
              <a:t>That’s why NAR is working to defend against these lawsuits, so you can stay focused on serving your clients.</a:t>
            </a:r>
          </a:p>
        </p:txBody>
      </p:sp>
      <p:sp>
        <p:nvSpPr>
          <p:cNvPr id="4" name="Slide Number Placeholder 3"/>
          <p:cNvSpPr>
            <a:spLocks noGrp="1"/>
          </p:cNvSpPr>
          <p:nvPr>
            <p:ph type="sldNum" sz="quarter" idx="5"/>
          </p:nvPr>
        </p:nvSpPr>
        <p:spPr/>
        <p:txBody>
          <a:bodyPr/>
          <a:lstStyle/>
          <a:p>
            <a:fld id="{4FCC3BDC-5242-114E-8B1C-0F94F8FAFD51}" type="slidenum">
              <a:rPr lang="en-US" smtClean="0"/>
              <a:t>13</a:t>
            </a:fld>
            <a:endParaRPr lang="en-US"/>
          </a:p>
        </p:txBody>
      </p:sp>
    </p:spTree>
    <p:extLst>
      <p:ext uri="{BB962C8B-B14F-4D97-AF65-F5344CB8AC3E}">
        <p14:creationId xmlns:p14="http://schemas.microsoft.com/office/powerpoint/2010/main" val="108745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you do to help?</a:t>
            </a:r>
          </a:p>
        </p:txBody>
      </p:sp>
      <p:sp>
        <p:nvSpPr>
          <p:cNvPr id="4" name="Slide Number Placeholder 3"/>
          <p:cNvSpPr>
            <a:spLocks noGrp="1"/>
          </p:cNvSpPr>
          <p:nvPr>
            <p:ph type="sldNum" sz="quarter" idx="5"/>
          </p:nvPr>
        </p:nvSpPr>
        <p:spPr/>
        <p:txBody>
          <a:bodyPr/>
          <a:lstStyle/>
          <a:p>
            <a:fld id="{4FCC3BDC-5242-114E-8B1C-0F94F8FAFD51}" type="slidenum">
              <a:rPr lang="en-US" smtClean="0"/>
              <a:t>14</a:t>
            </a:fld>
            <a:endParaRPr lang="en-US"/>
          </a:p>
        </p:txBody>
      </p:sp>
    </p:spTree>
    <p:extLst>
      <p:ext uri="{BB962C8B-B14F-4D97-AF65-F5344CB8AC3E}">
        <p14:creationId xmlns:p14="http://schemas.microsoft.com/office/powerpoint/2010/main" val="347475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212121"/>
                </a:solidFill>
                <a:effectLst/>
                <a:latin typeface="Calibri" panose="020F0502020204030204" pitchFamily="34" charset="0"/>
              </a:rPr>
              <a:t>There is so much to say about who REALTORS® are, what you do and how you work that can capture the hearts and minds of consumers </a:t>
            </a:r>
            <a:r>
              <a:rPr lang="en-US" sz="1800" b="0" i="0" dirty="0">
                <a:solidFill>
                  <a:srgbClr val="000000"/>
                </a:solidFill>
                <a:effectLst/>
                <a:latin typeface="Calibri" panose="020F0502020204030204" pitchFamily="34" charset="0"/>
              </a:rPr>
              <a:t>and those who care about the real estate industry.</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Having</a:t>
            </a:r>
            <a:r>
              <a:rPr lang="en-US" sz="1800" b="0" i="0" dirty="0">
                <a:solidFill>
                  <a:srgbClr val="212121"/>
                </a:solidFill>
                <a:effectLst/>
                <a:latin typeface="Calibri" panose="020F0502020204030204" pitchFamily="34" charset="0"/>
              </a:rPr>
              <a:t> served as [position] for [years], I see and hear so many good things about our pro-consumer, pro-competitive ways of doing business:</a:t>
            </a:r>
          </a:p>
          <a:p>
            <a:pPr marL="742950" lvl="1" indent="-285750" algn="l" rtl="0" fontAlgn="base">
              <a:buFont typeface="Arial" panose="020B0604020202020204" pitchFamily="34" charset="0"/>
              <a:buChar char="•"/>
            </a:pPr>
            <a:r>
              <a:rPr lang="en-US" sz="1800" b="0" i="0" dirty="0">
                <a:solidFill>
                  <a:srgbClr val="212121"/>
                </a:solidFill>
                <a:effectLst/>
                <a:latin typeface="Calibri" panose="020F0502020204030204" pitchFamily="34" charset="0"/>
              </a:rPr>
              <a:t>Stories telling how small business owners can compete because local MLS broker marketplaces level the playing field.  </a:t>
            </a:r>
            <a:endParaRPr lang="en-US" sz="1800" b="0" i="0" dirty="0">
              <a:solidFill>
                <a:srgbClr val="000000"/>
              </a:solidFill>
              <a:effectLst/>
              <a:latin typeface="Calibri" panose="020F0502020204030204" pitchFamily="34" charset="0"/>
            </a:endParaRPr>
          </a:p>
          <a:p>
            <a:pPr marL="742950" lvl="1" indent="-285750" algn="l" rtl="0" fontAlgn="base">
              <a:buFont typeface="Arial" panose="020B0604020202020204" pitchFamily="34" charset="0"/>
              <a:buChar char="•"/>
            </a:pPr>
            <a:r>
              <a:rPr lang="en-US" sz="1800" b="0" i="0" dirty="0">
                <a:solidFill>
                  <a:srgbClr val="212121"/>
                </a:solidFill>
                <a:effectLst/>
                <a:latin typeface="Calibri" panose="020F0502020204030204" pitchFamily="34" charset="0"/>
              </a:rPr>
              <a:t>Stories of first-generation home buyers who are able to both afford a home and have a REALTOR® represent them because of how real estate works today.  </a:t>
            </a:r>
            <a:endParaRPr lang="en-US" sz="1800" b="0" i="0" dirty="0">
              <a:solidFill>
                <a:srgbClr val="000000"/>
              </a:solidFill>
              <a:effectLst/>
              <a:latin typeface="Calibri" panose="020F0502020204030204" pitchFamily="34" charset="0"/>
            </a:endParaRPr>
          </a:p>
          <a:p>
            <a:pPr marL="742950" lvl="1" indent="-285750" algn="l" rtl="0" fontAlgn="base">
              <a:buFont typeface="Arial" panose="020B0604020202020204" pitchFamily="34" charset="0"/>
              <a:buChar char="•"/>
            </a:pPr>
            <a:r>
              <a:rPr lang="en-US" sz="1800" b="0" i="0" dirty="0">
                <a:solidFill>
                  <a:srgbClr val="212121"/>
                </a:solidFill>
                <a:effectLst/>
                <a:latin typeface="Calibri" panose="020F0502020204030204" pitchFamily="34" charset="0"/>
              </a:rPr>
              <a:t>Stories of REALTORS® who, by day, help people figure out the financial, legal and community aspects of buying a home but, by night, volunteer in their community and help to make it a better place to live. </a:t>
            </a: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CC3BDC-5242-114E-8B1C-0F94F8FAFD51}" type="slidenum">
              <a:rPr lang="en-US" smtClean="0"/>
              <a:t>15</a:t>
            </a:fld>
            <a:endParaRPr lang="en-US"/>
          </a:p>
        </p:txBody>
      </p:sp>
    </p:spTree>
    <p:extLst>
      <p:ext uri="{BB962C8B-B14F-4D97-AF65-F5344CB8AC3E}">
        <p14:creationId xmlns:p14="http://schemas.microsoft.com/office/powerpoint/2010/main" val="2110682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333333"/>
                </a:solidFill>
                <a:effectLst/>
                <a:latin typeface="Montserrat" panose="00000500000000000000" pitchFamily="2" charset="0"/>
              </a:rPr>
              <a:t>Lastly, and to jumpstart you in telling your stories, let’s look at some resources available to you.</a:t>
            </a:r>
          </a:p>
          <a:p>
            <a:pPr marL="171450" indent="-171450" algn="l">
              <a:buFont typeface="Arial" panose="020B0604020202020204" pitchFamily="34" charset="0"/>
              <a:buChar char="•"/>
            </a:pPr>
            <a:r>
              <a:rPr lang="en-US" b="0" i="0" dirty="0">
                <a:solidFill>
                  <a:srgbClr val="333333"/>
                </a:solidFill>
                <a:effectLst/>
                <a:latin typeface="Montserrat" panose="00000500000000000000" pitchFamily="2" charset="0"/>
              </a:rPr>
              <a:t>This site is a place to send people who have questions, and it’s a resource for you to pull things you need to be ambassadors with clients and others in your community.</a:t>
            </a:r>
          </a:p>
          <a:p>
            <a:pPr marL="171450" indent="-171450" algn="l">
              <a:buFont typeface="Arial" panose="020B0604020202020204" pitchFamily="34" charset="0"/>
              <a:buChar char="•"/>
            </a:pPr>
            <a:r>
              <a:rPr lang="en-US" b="0" i="0" dirty="0">
                <a:solidFill>
                  <a:srgbClr val="333333"/>
                </a:solidFill>
                <a:effectLst/>
                <a:latin typeface="Montserrat" panose="00000500000000000000" pitchFamily="2" charset="0"/>
              </a:rPr>
              <a:t>The site hosts fact sheets, FAQs, articles, infographics and other information you can use that:</a:t>
            </a:r>
          </a:p>
          <a:p>
            <a:pPr marL="628650" lvl="1" indent="-171450" algn="l">
              <a:buFont typeface="Arial" panose="020B0604020202020204" pitchFamily="34" charset="0"/>
              <a:buChar char="•"/>
            </a:pPr>
            <a:r>
              <a:rPr lang="en-US" b="0" i="0" dirty="0">
                <a:solidFill>
                  <a:srgbClr val="333333"/>
                </a:solidFill>
                <a:effectLst/>
                <a:latin typeface="Montserrat" panose="00000500000000000000" pitchFamily="2" charset="0"/>
              </a:rPr>
              <a:t>Illustrate how REALTORS® are consumer champions.</a:t>
            </a:r>
          </a:p>
          <a:p>
            <a:pPr marL="628650" lvl="1" indent="-171450" algn="l">
              <a:buFont typeface="Arial" panose="020B0604020202020204" pitchFamily="34" charset="0"/>
              <a:buChar char="•"/>
            </a:pPr>
            <a:r>
              <a:rPr lang="en-US" b="0" i="0" dirty="0">
                <a:solidFill>
                  <a:srgbClr val="333333"/>
                </a:solidFill>
                <a:effectLst/>
                <a:latin typeface="Montserrat" panose="00000500000000000000" pitchFamily="2" charset="0"/>
              </a:rPr>
              <a:t>Describe how local MLS broker marketplaces create highly competitive markets that promote equity, greater access, more choices and greater pricing options when it comes to real estate services.</a:t>
            </a:r>
          </a:p>
          <a:p>
            <a:pPr marL="628650" lvl="1" indent="-171450" algn="l">
              <a:buFont typeface="Arial" panose="020B0604020202020204" pitchFamily="34" charset="0"/>
              <a:buChar char="•"/>
            </a:pPr>
            <a:r>
              <a:rPr lang="en-US" b="0" i="0" dirty="0">
                <a:solidFill>
                  <a:srgbClr val="333333"/>
                </a:solidFill>
                <a:effectLst/>
                <a:latin typeface="Montserrat" panose="00000500000000000000" pitchFamily="2" charset="0"/>
              </a:rPr>
              <a:t>Provide soundbite updates on NAR policy changes and legal matters.</a:t>
            </a:r>
          </a:p>
          <a:p>
            <a:pPr marL="171450" lvl="0" indent="-171450" algn="l">
              <a:buFont typeface="Arial" panose="020B0604020202020204" pitchFamily="34" charset="0"/>
              <a:buChar char="•"/>
            </a:pPr>
            <a:r>
              <a:rPr lang="en-US" b="0" i="0" dirty="0">
                <a:solidFill>
                  <a:srgbClr val="333333"/>
                </a:solidFill>
                <a:effectLst/>
                <a:latin typeface="Montserrat" panose="00000500000000000000" pitchFamily="2" charset="0"/>
              </a:rPr>
              <a:t>In addition, NAR has created a simple consumer </a:t>
            </a:r>
            <a:r>
              <a:rPr lang="en-US" sz="1200" b="0" i="0" kern="1200" dirty="0">
                <a:solidFill>
                  <a:srgbClr val="333333"/>
                </a:solidFill>
                <a:effectLst/>
                <a:latin typeface="Montserrat" panose="00000500000000000000" pitchFamily="2" charset="0"/>
                <a:ea typeface="+mn-ea"/>
                <a:cs typeface="+mn-cs"/>
              </a:rPr>
              <a:t>website at realestatecommissionfacts.</a:t>
            </a:r>
            <a:r>
              <a:rPr lang="en-US" sz="1200" b="0" i="0" kern="1200">
                <a:solidFill>
                  <a:srgbClr val="333333"/>
                </a:solidFill>
                <a:effectLst/>
                <a:latin typeface="Montserrat" panose="00000500000000000000" pitchFamily="2" charset="0"/>
                <a:ea typeface="+mn-ea"/>
                <a:cs typeface="+mn-cs"/>
              </a:rPr>
              <a:t>com to </a:t>
            </a:r>
            <a:r>
              <a:rPr lang="en-US" b="0" i="0" dirty="0">
                <a:solidFill>
                  <a:srgbClr val="333333"/>
                </a:solidFill>
                <a:effectLst/>
                <a:latin typeface="Montserrat" panose="00000500000000000000" pitchFamily="2" charset="0"/>
              </a:rPr>
              <a:t>aid consumers’ understanding of broker services and how real estate professionals are compensated.</a:t>
            </a:r>
          </a:p>
          <a:p>
            <a:endParaRPr lang="en-US" dirty="0"/>
          </a:p>
        </p:txBody>
      </p:sp>
      <p:sp>
        <p:nvSpPr>
          <p:cNvPr id="4" name="Slide Number Placeholder 3"/>
          <p:cNvSpPr>
            <a:spLocks noGrp="1"/>
          </p:cNvSpPr>
          <p:nvPr>
            <p:ph type="sldNum" sz="quarter" idx="5"/>
          </p:nvPr>
        </p:nvSpPr>
        <p:spPr/>
        <p:txBody>
          <a:bodyPr/>
          <a:lstStyle/>
          <a:p>
            <a:fld id="{4FCC3BDC-5242-114E-8B1C-0F94F8FAFD51}" type="slidenum">
              <a:rPr lang="en-US" smtClean="0"/>
              <a:t>16</a:t>
            </a:fld>
            <a:endParaRPr lang="en-US"/>
          </a:p>
        </p:txBody>
      </p:sp>
    </p:spTree>
    <p:extLst>
      <p:ext uri="{BB962C8B-B14F-4D97-AF65-F5344CB8AC3E}">
        <p14:creationId xmlns:p14="http://schemas.microsoft.com/office/powerpoint/2010/main" val="424357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a:t>As the October trial approaches, I want to give you an overview of the latest on the seller class action lawsuits, the impact they could have, and what you can do to help tell our story and win in the court of public opinion.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D4303-F14C-4EE1-B58D-5F3682365F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04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litigation background…</a:t>
            </a:r>
          </a:p>
        </p:txBody>
      </p:sp>
      <p:sp>
        <p:nvSpPr>
          <p:cNvPr id="4" name="Slide Number Placeholder 3"/>
          <p:cNvSpPr>
            <a:spLocks noGrp="1"/>
          </p:cNvSpPr>
          <p:nvPr>
            <p:ph type="sldNum" sz="quarter" idx="5"/>
          </p:nvPr>
        </p:nvSpPr>
        <p:spPr/>
        <p:txBody>
          <a:bodyPr/>
          <a:lstStyle/>
          <a:p>
            <a:fld id="{4FCC3BDC-5242-114E-8B1C-0F94F8FAFD51}" type="slidenum">
              <a:rPr lang="en-US" smtClean="0"/>
              <a:t>3</a:t>
            </a:fld>
            <a:endParaRPr lang="en-US"/>
          </a:p>
        </p:txBody>
      </p:sp>
    </p:spTree>
    <p:extLst>
      <p:ext uri="{BB962C8B-B14F-4D97-AF65-F5344CB8AC3E}">
        <p14:creationId xmlns:p14="http://schemas.microsoft.com/office/powerpoint/2010/main" val="395509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litigation landscape that the National Association of REALTORS® is facing today, much of what NAR is fighting is misinformation, mischaracterization and lack of understanding or education.</a:t>
            </a:r>
          </a:p>
          <a:p>
            <a:pPr marL="171450" indent="-171450">
              <a:buFont typeface="Arial" panose="020B0604020202020204" pitchFamily="34" charset="0"/>
              <a:buChar char="•"/>
            </a:pPr>
            <a:r>
              <a:rPr lang="en-US" dirty="0"/>
              <a:t>There are class-action attorneys and other challengers who have a blatant disregard or lack of appreciation for the value REALTORS® bring consumers and how local MLS broker marketplaces serve the best interests of American home buyers and sellers.</a:t>
            </a:r>
          </a:p>
          <a:p>
            <a:pPr marL="171450" indent="-171450">
              <a:buFont typeface="Arial" panose="020B0604020202020204" pitchFamily="34" charset="0"/>
              <a:buChar char="•"/>
            </a:pPr>
            <a:r>
              <a:rPr lang="en-US" dirty="0"/>
              <a:t>So here’s what these lawsuits are about [see slide].</a:t>
            </a:r>
          </a:p>
        </p:txBody>
      </p:sp>
      <p:sp>
        <p:nvSpPr>
          <p:cNvPr id="4" name="Slide Number Placeholder 3"/>
          <p:cNvSpPr>
            <a:spLocks noGrp="1"/>
          </p:cNvSpPr>
          <p:nvPr>
            <p:ph type="sldNum" sz="quarter" idx="5"/>
          </p:nvPr>
        </p:nvSpPr>
        <p:spPr/>
        <p:txBody>
          <a:bodyPr/>
          <a:lstStyle/>
          <a:p>
            <a:fld id="{4FCC3BDC-5242-114E-8B1C-0F94F8FAFD51}" type="slidenum">
              <a:rPr lang="en-US" smtClean="0"/>
              <a:t>4</a:t>
            </a:fld>
            <a:endParaRPr lang="en-US"/>
          </a:p>
        </p:txBody>
      </p:sp>
    </p:spTree>
    <p:extLst>
      <p:ext uri="{BB962C8B-B14F-4D97-AF65-F5344CB8AC3E}">
        <p14:creationId xmlns:p14="http://schemas.microsoft.com/office/powerpoint/2010/main" val="222772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Litigation is a long, complex process that will not be resolved for years, and NAR takes each case and legal development seriously.</a:t>
            </a:r>
          </a:p>
          <a:p>
            <a:pPr marL="171450" indent="-171450">
              <a:buFont typeface="Arial" panose="020B0604020202020204" pitchFamily="34" charset="0"/>
              <a:buChar char="•"/>
            </a:pPr>
            <a:r>
              <a:rPr lang="en-US" dirty="0"/>
              <a:t>NAR leadership is taking proactive measures to ensure consumers continue to benefit from the access and opportunities they have today and that real estate professionals continue to be equipped and positioned to serve the best interests of those consumers. </a:t>
            </a:r>
          </a:p>
          <a:p>
            <a:endParaRPr lang="en-US" dirty="0"/>
          </a:p>
        </p:txBody>
      </p:sp>
      <p:sp>
        <p:nvSpPr>
          <p:cNvPr id="4" name="Slide Number Placeholder 3"/>
          <p:cNvSpPr>
            <a:spLocks noGrp="1"/>
          </p:cNvSpPr>
          <p:nvPr>
            <p:ph type="sldNum" sz="quarter" idx="5"/>
          </p:nvPr>
        </p:nvSpPr>
        <p:spPr/>
        <p:txBody>
          <a:bodyPr/>
          <a:lstStyle/>
          <a:p>
            <a:fld id="{4FCC3BDC-5242-114E-8B1C-0F94F8FAFD51}" type="slidenum">
              <a:rPr lang="en-US" smtClean="0"/>
              <a:t>5</a:t>
            </a:fld>
            <a:endParaRPr lang="en-US"/>
          </a:p>
        </p:txBody>
      </p:sp>
    </p:spTree>
    <p:extLst>
      <p:ext uri="{BB962C8B-B14F-4D97-AF65-F5344CB8AC3E}">
        <p14:creationId xmlns:p14="http://schemas.microsoft.com/office/powerpoint/2010/main" val="38328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NAR needs your help to educate consumers about:</a:t>
            </a:r>
          </a:p>
          <a:p>
            <a:pPr marL="628650" lvl="1" indent="-171450">
              <a:buFont typeface="Arial" panose="020B0604020202020204" pitchFamily="34" charset="0"/>
              <a:buChar char="•"/>
            </a:pPr>
            <a:r>
              <a:rPr lang="en-US" dirty="0"/>
              <a:t>How local MLS broker marketplaces work and promote equity, transparency and market-driven pricing options for consumers</a:t>
            </a:r>
          </a:p>
          <a:p>
            <a:pPr marL="628650" lvl="1" indent="-171450">
              <a:buFont typeface="Arial" panose="020B0604020202020204" pitchFamily="34" charset="0"/>
              <a:buChar char="•"/>
            </a:pPr>
            <a:r>
              <a:rPr lang="en-US" dirty="0"/>
              <a:t>The incredible value you as REALTORS® provide. </a:t>
            </a:r>
          </a:p>
        </p:txBody>
      </p:sp>
      <p:sp>
        <p:nvSpPr>
          <p:cNvPr id="4" name="Slide Number Placeholder 3"/>
          <p:cNvSpPr>
            <a:spLocks noGrp="1"/>
          </p:cNvSpPr>
          <p:nvPr>
            <p:ph type="sldNum" sz="quarter" idx="5"/>
          </p:nvPr>
        </p:nvSpPr>
        <p:spPr/>
        <p:txBody>
          <a:bodyPr/>
          <a:lstStyle/>
          <a:p>
            <a:fld id="{4FCC3BDC-5242-114E-8B1C-0F94F8FAFD51}" type="slidenum">
              <a:rPr lang="en-US" smtClean="0"/>
              <a:t>6</a:t>
            </a:fld>
            <a:endParaRPr lang="en-US"/>
          </a:p>
        </p:txBody>
      </p:sp>
    </p:spTree>
    <p:extLst>
      <p:ext uri="{BB962C8B-B14F-4D97-AF65-F5344CB8AC3E}">
        <p14:creationId xmlns:p14="http://schemas.microsoft.com/office/powerpoint/2010/main" val="338429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end of the day, we all know that REALTORS® are consumers’ advocates.</a:t>
            </a:r>
          </a:p>
          <a:p>
            <a:pPr marL="171450" indent="-171450">
              <a:buFont typeface="Arial" panose="020B0604020202020204" pitchFamily="34" charset="0"/>
              <a:buChar char="•"/>
            </a:pPr>
            <a:r>
              <a:rPr lang="en-US" dirty="0"/>
              <a:t>We all know that REALTORS® lead as entrepreneurs, small business owners, experts and philanthropists to protect consumers, build generational wealth and contribute to local and national economies.</a:t>
            </a:r>
          </a:p>
          <a:p>
            <a:pPr marL="171450" indent="-171450">
              <a:buFont typeface="Arial" panose="020B0604020202020204" pitchFamily="34" charset="0"/>
              <a:buChar char="•"/>
            </a:pPr>
            <a:r>
              <a:rPr lang="en-US" dirty="0"/>
              <a:t>And we also know local MLS broker marketplaces create the largest, most efficient and convenient markets that ensure equity, transparency and market-driven pricing for home buyers and sellers.​​​​​</a:t>
            </a:r>
          </a:p>
          <a:p>
            <a:pPr marL="171450" indent="-171450">
              <a:buFont typeface="Arial" panose="020B0604020202020204" pitchFamily="34" charset="0"/>
              <a:buChar char="•"/>
            </a:pPr>
            <a:r>
              <a:rPr lang="en-US" dirty="0"/>
              <a:t>It is imperative that right now, REALTORS® do all they can to communicate that reality every day in all the conversations they have and channels at their disposal. While NAR’s legal team is helping the association win in a court of law, the association asks members to play their part to help win in the court of public opinion.</a:t>
            </a:r>
          </a:p>
        </p:txBody>
      </p:sp>
      <p:sp>
        <p:nvSpPr>
          <p:cNvPr id="4" name="Slide Number Placeholder 3"/>
          <p:cNvSpPr>
            <a:spLocks noGrp="1"/>
          </p:cNvSpPr>
          <p:nvPr>
            <p:ph type="sldNum" sz="quarter" idx="5"/>
          </p:nvPr>
        </p:nvSpPr>
        <p:spPr/>
        <p:txBody>
          <a:bodyPr/>
          <a:lstStyle/>
          <a:p>
            <a:fld id="{4FCC3BDC-5242-114E-8B1C-0F94F8FAFD51}" type="slidenum">
              <a:rPr lang="en-US" smtClean="0"/>
              <a:t>7</a:t>
            </a:fld>
            <a:endParaRPr lang="en-US"/>
          </a:p>
        </p:txBody>
      </p:sp>
    </p:spTree>
    <p:extLst>
      <p:ext uri="{BB962C8B-B14F-4D97-AF65-F5344CB8AC3E}">
        <p14:creationId xmlns:p14="http://schemas.microsoft.com/office/powerpoint/2010/main" val="49860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0"/>
              </a:spcAft>
              <a:buFont typeface="Arial" panose="020B060402020202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rPr>
              <a:t>Of course, legally, the optimal scenario is an immediate win in the trial.</a:t>
            </a:r>
            <a:r>
              <a:rPr lang="en-US" sz="1100" dirty="0">
                <a:effectLst/>
                <a:latin typeface="Calibri" panose="020F0502020204030204" pitchFamily="34" charset="0"/>
                <a:ea typeface="Times New Roman" panose="02020603050405020304" pitchFamily="18" charset="0"/>
              </a:rPr>
              <a:t> </a:t>
            </a:r>
            <a:r>
              <a:rPr lang="en-US" sz="1100" dirty="0">
                <a:solidFill>
                  <a:srgbClr val="000000"/>
                </a:solidFill>
                <a:effectLst/>
                <a:latin typeface="Calibri" panose="020F0502020204030204" pitchFamily="34" charset="0"/>
                <a:ea typeface="Times New Roman" panose="02020603050405020304" pitchFamily="18" charset="0"/>
              </a:rPr>
              <a:t>If the plaintiffs prevail, there could be a number of different outcomes.</a:t>
            </a:r>
            <a:endParaRPr lang="en-US" sz="1200" dirty="0">
              <a:solidFill>
                <a:srgbClr val="000000"/>
              </a:solidFill>
              <a:effectLst/>
              <a:latin typeface="Times New Roman" panose="02020603050405020304" pitchFamily="18" charset="0"/>
              <a:ea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One outcome is a monetary damage award against the defendants. Or there could be a court order changing NAR’s policies or how commissions are paid to brokers.</a:t>
            </a:r>
            <a:endParaRPr lang="en-US" sz="1200" dirty="0">
              <a:effectLst/>
              <a:latin typeface="Times New Roman" panose="02020603050405020304" pitchFamily="18" charset="0"/>
              <a:ea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It is highly likely that no matter which side prevails at trial, the losing side will appeal.</a:t>
            </a:r>
          </a:p>
          <a:p>
            <a:pPr marL="0" marR="0" lvl="0" indent="0">
              <a:spcBef>
                <a:spcPts val="0"/>
              </a:spcBef>
              <a:spcAft>
                <a:spcPts val="0"/>
              </a:spcAft>
              <a:buFont typeface="Arial" panose="020B0604020202020204" pitchFamily="34" charset="0"/>
              <a:buNone/>
            </a:pPr>
            <a:endParaRPr lang="en-US" sz="1100" dirty="0">
              <a:effectLst/>
              <a:latin typeface="Calibri" panose="020F0502020204030204" pitchFamily="34" charset="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That means a definitive ruling is not imminent. It will be several years before we reach a conclusion.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FCC3BDC-5242-114E-8B1C-0F94F8FAFD51}" type="slidenum">
              <a:rPr lang="en-US" smtClean="0"/>
              <a:t>8</a:t>
            </a:fld>
            <a:endParaRPr lang="en-US"/>
          </a:p>
        </p:txBody>
      </p:sp>
    </p:spTree>
    <p:extLst>
      <p:ext uri="{BB962C8B-B14F-4D97-AF65-F5344CB8AC3E}">
        <p14:creationId xmlns:p14="http://schemas.microsoft.com/office/powerpoint/2010/main" val="116323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Despite how long a final outcome may take, it doesn’t mean we can sit back and wait. </a:t>
            </a:r>
          </a:p>
          <a:p>
            <a:pPr marL="171450" indent="-171450">
              <a:buFont typeface="Arial" panose="020B0604020202020204" pitchFamily="34" charset="0"/>
              <a:buChar char="•"/>
            </a:pPr>
            <a:r>
              <a:rPr lang="en-US" dirty="0"/>
              <a:t>In addition to correcting the misinformation spread by plaintiffs’ attorneys, NAR is taking steps to prepare for a range of outcomes and there are two main things we can do to support:</a:t>
            </a:r>
          </a:p>
          <a:p>
            <a:pPr marL="628650" lvl="1" indent="-171450">
              <a:buFont typeface="Arial" panose="020B0604020202020204" pitchFamily="34" charset="0"/>
              <a:buChar char="•"/>
            </a:pPr>
            <a:r>
              <a:rPr lang="en-US" dirty="0"/>
              <a:t>Use buyer representation agreements.</a:t>
            </a:r>
          </a:p>
          <a:p>
            <a:pPr marL="628650" lvl="1" indent="-171450">
              <a:buFont typeface="Arial" panose="020B0604020202020204" pitchFamily="34" charset="0"/>
              <a:buChar char="•"/>
            </a:pPr>
            <a:r>
              <a:rPr lang="en-US" dirty="0"/>
              <a:t>Tell our story about how commissions are set, how competitive the market for real estate services is and the value of working with a REALTOR®.</a:t>
            </a:r>
          </a:p>
        </p:txBody>
      </p:sp>
      <p:sp>
        <p:nvSpPr>
          <p:cNvPr id="4" name="Slide Number Placeholder 3"/>
          <p:cNvSpPr>
            <a:spLocks noGrp="1"/>
          </p:cNvSpPr>
          <p:nvPr>
            <p:ph type="sldNum" sz="quarter" idx="5"/>
          </p:nvPr>
        </p:nvSpPr>
        <p:spPr/>
        <p:txBody>
          <a:bodyPr/>
          <a:lstStyle/>
          <a:p>
            <a:fld id="{4FCC3BDC-5242-114E-8B1C-0F94F8FAFD51}" type="slidenum">
              <a:rPr lang="en-US" smtClean="0"/>
              <a:t>9</a:t>
            </a:fld>
            <a:endParaRPr lang="en-US"/>
          </a:p>
        </p:txBody>
      </p:sp>
    </p:spTree>
    <p:extLst>
      <p:ext uri="{BB962C8B-B14F-4D97-AF65-F5344CB8AC3E}">
        <p14:creationId xmlns:p14="http://schemas.microsoft.com/office/powerpoint/2010/main" val="2877165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08296A-495D-2D40-804D-60CC1619B5F7}"/>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918AB1E-5E0F-0443-BC20-AE3F93869E4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181270000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36C10DE-4DAE-3C47-9E5E-F0F0430C81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4214E9E-5A9F-3442-8D0A-A30B1C93A18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950414114"/>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r>
              <a:rPr lang="en-US"/>
              <a:t>here's the footer</a:t>
            </a:r>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r>
              <a:rPr lang="en-US"/>
              <a:t>‹#›</a:t>
            </a:r>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r>
              <a:rPr lang="en-US"/>
              <a:t>here's the footer</a:t>
            </a:r>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r>
              <a:rPr lang="en-US"/>
              <a:t>‹#›</a:t>
            </a:r>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r>
              <a:rPr lang="en-US"/>
              <a:t>here's the footer</a:t>
            </a:r>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54DCB327-B171-C142-90B6-9E54785518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Box 8">
            <a:extLst>
              <a:ext uri="{FF2B5EF4-FFF2-40B4-BE49-F238E27FC236}">
                <a16:creationId xmlns:a16="http://schemas.microsoft.com/office/drawing/2014/main" id="{5ACBC6F4-994F-184A-816F-5573E235FA5D}"/>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89527011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Graphical user interface, icon&#10;&#10;Description automatically generated">
            <a:extLst>
              <a:ext uri="{FF2B5EF4-FFF2-40B4-BE49-F238E27FC236}">
                <a16:creationId xmlns:a16="http://schemas.microsoft.com/office/drawing/2014/main" id="{2FDA4156-5977-2F43-A1A6-A13AF18307B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36C10DE-4DAE-3C47-9E5E-F0F0430C818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50414114"/>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C67EA5A-D0BF-3445-BA11-F5EFE68B778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8697BE80-8D38-B440-B447-60288805675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6485738"/>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4289E06-C32B-4A47-B749-B170F96756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88EF8D2-37E1-F044-AF2E-5D4A3CD296C8}"/>
              </a:ext>
            </a:extLst>
          </p:cNvPr>
          <p:cNvSpPr/>
          <p:nvPr userDrawn="1"/>
        </p:nvSpPr>
        <p:spPr>
          <a:xfrm>
            <a:off x="0" y="1680518"/>
            <a:ext cx="12192000" cy="123567"/>
          </a:xfrm>
          <a:prstGeom prst="rect">
            <a:avLst/>
          </a:prstGeom>
          <a:solidFill>
            <a:srgbClr val="BED7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370378"/>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17CB0A7C-2169-4A43-8583-14CA76AC2ED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36D4447E-7D7C-9C4F-88DF-0D9D7E8AA9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6BF1D545-8912-214F-A29F-E389FE038775}"/>
              </a:ext>
            </a:extLst>
          </p:cNvPr>
          <p:cNvSpPr>
            <a:spLocks noGrp="1"/>
          </p:cNvSpPr>
          <p:nvPr>
            <p:ph type="pic" sz="quarter" idx="11"/>
          </p:nvPr>
        </p:nvSpPr>
        <p:spPr>
          <a:xfrm>
            <a:off x="150019" y="3493295"/>
            <a:ext cx="5082381" cy="3182369"/>
          </a:xfrm>
          <a:solidFill>
            <a:schemeClr val="bg1"/>
          </a:solidFill>
        </p:spPr>
        <p:txBody>
          <a:bodyPr/>
          <a:lstStyle/>
          <a:p>
            <a:endParaRPr lang="en-US"/>
          </a:p>
        </p:txBody>
      </p:sp>
      <p:sp>
        <p:nvSpPr>
          <p:cNvPr id="13" name="Picture Placeholder 9">
            <a:extLst>
              <a:ext uri="{FF2B5EF4-FFF2-40B4-BE49-F238E27FC236}">
                <a16:creationId xmlns:a16="http://schemas.microsoft.com/office/drawing/2014/main" id="{C6C679CD-6C77-8842-A3D6-D1C5B03B403D}"/>
              </a:ext>
            </a:extLst>
          </p:cNvPr>
          <p:cNvSpPr>
            <a:spLocks noGrp="1"/>
          </p:cNvSpPr>
          <p:nvPr>
            <p:ph type="pic" sz="quarter" idx="12"/>
          </p:nvPr>
        </p:nvSpPr>
        <p:spPr>
          <a:xfrm>
            <a:off x="150018" y="128590"/>
            <a:ext cx="5082381" cy="3182369"/>
          </a:xfrm>
          <a:solidFill>
            <a:schemeClr val="bg1"/>
          </a:solidFill>
        </p:spPr>
        <p:txBody>
          <a:bodyPr/>
          <a:lstStyle/>
          <a:p>
            <a:endParaRPr lang="en-US"/>
          </a:p>
        </p:txBody>
      </p:sp>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0F401696-2386-C14B-AA53-7809DE25A6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6">
            <a:extLst>
              <a:ext uri="{FF2B5EF4-FFF2-40B4-BE49-F238E27FC236}">
                <a16:creationId xmlns:a16="http://schemas.microsoft.com/office/drawing/2014/main" id="{9CAB19A6-9F88-9842-A48B-F01A54D33746}"/>
              </a:ext>
            </a:extLst>
          </p:cNvPr>
          <p:cNvSpPr>
            <a:spLocks noGrp="1"/>
          </p:cNvSpPr>
          <p:nvPr>
            <p:ph type="pic" sz="quarter" idx="10"/>
          </p:nvPr>
        </p:nvSpPr>
        <p:spPr>
          <a:xfrm>
            <a:off x="1816272" y="531813"/>
            <a:ext cx="8810540" cy="4658025"/>
          </a:xfrm>
        </p:spPr>
        <p:txBody>
          <a:bodyPr/>
          <a:lstStyle/>
          <a:p>
            <a:endParaRPr lang="en-US"/>
          </a:p>
        </p:txBody>
      </p:sp>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0EFA67F-0A0D-8D44-B516-DD35E0256B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48725942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2D08296A-495D-2D40-804D-60CC1619B5F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2700000"/>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636F3CA0-646F-0E4A-817F-E4C0237FA64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1BC42F62-DFB3-F948-B5BC-05096B5724B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5215899"/>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54DCB327-B171-C142-90B6-9E54785518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895270114"/>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5627CB37-75C7-034F-A437-FA3965AE90A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33893B69-8AAE-5745-B940-AE9C1A17901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0EFA67F-0A0D-8D44-B516-DD35E0256B8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7259429"/>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2690C39B-EB06-884F-BF52-4B50AFEB240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DCDEC24A-CA7B-9B44-9CCE-9C2523BC5306}"/>
              </a:ext>
            </a:extLst>
          </p:cNvPr>
          <p:cNvPicPr>
            <a:picLocks noChangeAspect="1"/>
          </p:cNvPicPr>
          <p:nvPr userDrawn="1"/>
        </p:nvPicPr>
        <p:blipFill rotWithShape="1">
          <a:blip r:embed="rId3"/>
          <a:srcRect l="17773" t="34926" r="18754" b="36050"/>
          <a:stretch/>
        </p:blipFill>
        <p:spPr>
          <a:xfrm>
            <a:off x="10555356" y="6231835"/>
            <a:ext cx="1490870" cy="526774"/>
          </a:xfrm>
          <a:prstGeom prst="rect">
            <a:avLst/>
          </a:prstGeom>
        </p:spPr>
      </p:pic>
    </p:spTree>
    <p:extLst>
      <p:ext uri="{BB962C8B-B14F-4D97-AF65-F5344CB8AC3E}">
        <p14:creationId xmlns:p14="http://schemas.microsoft.com/office/powerpoint/2010/main" val="754929342"/>
      </p:ext>
    </p:extLst>
  </p:cSld>
  <p:clrMapOvr>
    <a:masterClrMapping/>
  </p:clrMapOvr>
  <p:transition>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Shape, background pattern, arrow&#10;&#10;Description automatically generated">
            <a:extLst>
              <a:ext uri="{FF2B5EF4-FFF2-40B4-BE49-F238E27FC236}">
                <a16:creationId xmlns:a16="http://schemas.microsoft.com/office/drawing/2014/main" id="{2BD0D8E1-7FA5-4B87-918C-FF273DFCF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747984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C67EA5A-D0BF-3445-BA11-F5EFE68B77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1D0CB64-0B50-2D42-8F34-854C948A568D}"/>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17CB0A7C-2169-4A43-8583-14CA76AC2ED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56A43ED-66F6-C248-8735-575DAC86C981}"/>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5627CB37-75C7-034F-A437-FA3965AE90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2A46BC5-7579-9847-9302-462709BF870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636F3CA0-646F-0E4A-817F-E4C0237FA6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A6A391E-F256-0642-A22A-330B22CC675F}"/>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33893B69-8AAE-5745-B940-AE9C1A1790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8697BE80-8D38-B440-B447-60288805675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EAE615F-CAFF-7549-8345-1BADE25E6EE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306648573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here's the footer</a:t>
            </a:r>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49" r:id="rId11"/>
    <p:sldLayoutId id="214748365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0" r:id="rId22"/>
    <p:sldLayoutId id="2147483673" r:id="rId23"/>
    <p:sldLayoutId id="2147483662" r:id="rId24"/>
    <p:sldLayoutId id="2147483672" r:id="rId25"/>
    <p:sldLayoutId id="2147483674" r:id="rId26"/>
    <p:sldLayoutId id="2147483663" r:id="rId27"/>
    <p:sldLayoutId id="2147483664" r:id="rId28"/>
    <p:sldLayoutId id="2147483666" r:id="rId29"/>
    <p:sldLayoutId id="2147483671" r:id="rId30"/>
    <p:sldLayoutId id="2147483667" r:id="rId31"/>
    <p:sldLayoutId id="2147483675" r:id="rId32"/>
    <p:sldLayoutId id="2147483670" r:id="rId33"/>
    <p:sldLayoutId id="2147483668" r:id="rId34"/>
    <p:sldLayoutId id="2147483669" r:id="rId35"/>
    <p:sldLayoutId id="2147483676" r:id="rId36"/>
    <p:sldLayoutId id="2147483665" r:id="rId37"/>
    <p:sldLayoutId id="2147483677" r:id="rId38"/>
    <p:sldLayoutId id="2147483689" r:id="rId39"/>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hyperlink" Target="https://protect-us.mimecast.com/s/vQ99CZ6EVqfM98PvSjfLgg?domain=nar.realtor"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rotect-us.mimecast.com/s/vQ99CZ6EVqfM98PvSjfLgg?domain=nar.realtor"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protect-us.mimecast.com/s/0PCaC1wkrxipNBngUpbKQt?domain=urldefens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DFCE6B-B92F-5F4A-4F53-629C06DABBDD}"/>
              </a:ext>
            </a:extLst>
          </p:cNvPr>
          <p:cNvSpPr txBox="1"/>
          <p:nvPr/>
        </p:nvSpPr>
        <p:spPr>
          <a:xfrm>
            <a:off x="4152900" y="1002388"/>
            <a:ext cx="5690918" cy="1077218"/>
          </a:xfrm>
          <a:prstGeom prst="rect">
            <a:avLst/>
          </a:prstGeom>
          <a:noFill/>
        </p:spPr>
        <p:txBody>
          <a:bodyPr wrap="square" lIns="91440" tIns="45720" rIns="91440" bIns="45720" anchor="t">
            <a:spAutoFit/>
          </a:bodyPr>
          <a:lstStyle/>
          <a:p>
            <a:pPr>
              <a:defRPr/>
            </a:pPr>
            <a:r>
              <a:rPr lang="en-US" sz="3200" b="1" dirty="0">
                <a:solidFill>
                  <a:schemeClr val="bg1"/>
                </a:solidFill>
                <a:latin typeface="Montserrat"/>
                <a:cs typeface="Calibri" panose="020F0502020204030204"/>
              </a:rPr>
              <a:t>NAR Seller Class Action Litigation Overview </a:t>
            </a:r>
            <a:endParaRPr lang="en-US" dirty="0">
              <a:solidFill>
                <a:schemeClr val="bg1"/>
              </a:solidFill>
            </a:endParaRPr>
          </a:p>
        </p:txBody>
      </p:sp>
      <p:sp>
        <p:nvSpPr>
          <p:cNvPr id="7" name="TextBox 6">
            <a:extLst>
              <a:ext uri="{FF2B5EF4-FFF2-40B4-BE49-F238E27FC236}">
                <a16:creationId xmlns:a16="http://schemas.microsoft.com/office/drawing/2014/main" id="{E558490D-2DD3-496C-97A6-95C5AE87F78F}"/>
              </a:ext>
            </a:extLst>
          </p:cNvPr>
          <p:cNvSpPr txBox="1"/>
          <p:nvPr/>
        </p:nvSpPr>
        <p:spPr>
          <a:xfrm>
            <a:off x="4191000" y="2215634"/>
            <a:ext cx="5939589" cy="369332"/>
          </a:xfrm>
          <a:prstGeom prst="rect">
            <a:avLst/>
          </a:prstGeom>
          <a:noFill/>
        </p:spPr>
        <p:txBody>
          <a:bodyPr wrap="square" lIns="91440" tIns="45720" rIns="91440" bIns="45720" anchor="t">
            <a:spAutoFit/>
          </a:bodyPr>
          <a:lstStyle/>
          <a:p>
            <a:pPr>
              <a:defRPr/>
            </a:pPr>
            <a:r>
              <a:rPr lang="en-US" b="1">
                <a:solidFill>
                  <a:schemeClr val="bg1"/>
                </a:solidFill>
                <a:latin typeface="Montserrat"/>
              </a:rPr>
              <a:t>August 2023</a:t>
            </a:r>
            <a:endParaRPr lang="en-US">
              <a:solidFill>
                <a:schemeClr val="bg1"/>
              </a:solidFill>
            </a:endParaRPr>
          </a:p>
        </p:txBody>
      </p:sp>
    </p:spTree>
    <p:extLst>
      <p:ext uri="{BB962C8B-B14F-4D97-AF65-F5344CB8AC3E}">
        <p14:creationId xmlns:p14="http://schemas.microsoft.com/office/powerpoint/2010/main" val="3541694911"/>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614680" y="349059"/>
            <a:ext cx="10962640"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ontserrat" panose="02000505000000020004"/>
                <a:ea typeface="+mn-ea"/>
                <a:cs typeface="+mn-cs"/>
              </a:rPr>
              <a:t>How Does the July 2023 MLS PIN Settlement in Massachusetts Affect NAR’s Case?</a:t>
            </a:r>
          </a:p>
        </p:txBody>
      </p:sp>
      <p:sp>
        <p:nvSpPr>
          <p:cNvPr id="2" name="TextBox 1">
            <a:extLst>
              <a:ext uri="{FF2B5EF4-FFF2-40B4-BE49-F238E27FC236}">
                <a16:creationId xmlns:a16="http://schemas.microsoft.com/office/drawing/2014/main" id="{C7C49C3F-7006-BF62-5A0F-FD6FCB2C3F6E}"/>
              </a:ext>
            </a:extLst>
          </p:cNvPr>
          <p:cNvSpPr txBox="1"/>
          <p:nvPr/>
        </p:nvSpPr>
        <p:spPr>
          <a:xfrm>
            <a:off x="826716" y="1960649"/>
            <a:ext cx="11253524" cy="2936701"/>
          </a:xfrm>
          <a:prstGeom prst="rect">
            <a:avLst/>
          </a:prstGeom>
          <a:noFill/>
        </p:spPr>
        <p:txBody>
          <a:bodyPr wrap="square" lIns="91440" tIns="45720" rIns="91440" bIns="45720" rtlCol="0" anchor="t">
            <a:spAutoFit/>
          </a:bodyPr>
          <a:lstStyle/>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Not at all. </a:t>
            </a:r>
          </a:p>
          <a:p>
            <a:pPr marL="342900" marR="0" lvl="0" indent="-342900">
              <a:lnSpc>
                <a:spcPct val="115000"/>
              </a:lnSpc>
              <a:spcBef>
                <a:spcPts val="0"/>
              </a:spcBef>
              <a:spcAft>
                <a:spcPts val="0"/>
              </a:spcAft>
              <a:buFont typeface="Symbol" panose="05050102010706020507" pitchFamily="18" charset="2"/>
              <a:buChar char=""/>
            </a:pPr>
            <a:endPar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NAR is not part of that lawsuit, nor do we expect it to notably affect our compensation litigation. We remain confident our rules are legal and pro-consumer.</a:t>
            </a:r>
          </a:p>
          <a:p>
            <a:pPr marL="342900" marR="0" lvl="0" indent="-342900">
              <a:lnSpc>
                <a:spcPct val="115000"/>
              </a:lnSpc>
              <a:spcBef>
                <a:spcPts val="0"/>
              </a:spcBef>
              <a:spcAft>
                <a:spcPts val="0"/>
              </a:spcAft>
              <a:buFont typeface="Symbol" panose="05050102010706020507" pitchFamily="18" charset="2"/>
              <a:buChar char=""/>
            </a:pPr>
            <a:endPar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Also worth noting is that MLS PIN admitted no wrongdoing, and the settlement does not definitively address the practice of listing brokers making offers of compensation to buyer brokers. In litigation against NAR, we are seeking outcomes that will protect this pro-consumer, pro-competitive practice and all members. </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3505643529"/>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1074820" y="1933665"/>
            <a:ext cx="10361806" cy="2585323"/>
          </a:xfrm>
          <a:prstGeom prst="rect">
            <a:avLst/>
          </a:prstGeom>
          <a:noFill/>
        </p:spPr>
        <p:txBody>
          <a:bodyPr wrap="square" lIns="91440" tIns="45720" rIns="91440" bIns="45720" anchor="t">
            <a:spAutoFit/>
          </a:bodyPr>
          <a:lstStyle/>
          <a:p>
            <a:pPr>
              <a:defRPr/>
            </a:pPr>
            <a:r>
              <a:rPr lang="en-US" sz="5400" b="1" dirty="0">
                <a:solidFill>
                  <a:schemeClr val="bg1"/>
                </a:solidFill>
                <a:latin typeface="Montserrat"/>
                <a:cs typeface="Calibri" panose="020F0502020204030204"/>
              </a:rPr>
              <a:t>Impact: What does this mean for…consumers, brokerages and MLSs?</a:t>
            </a:r>
          </a:p>
        </p:txBody>
      </p:sp>
    </p:spTree>
    <p:extLst>
      <p:ext uri="{BB962C8B-B14F-4D97-AF65-F5344CB8AC3E}">
        <p14:creationId xmlns:p14="http://schemas.microsoft.com/office/powerpoint/2010/main" val="2988172844"/>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614680" y="562419"/>
            <a:ext cx="1096264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ontserrat" panose="02000505000000020004"/>
                <a:ea typeface="+mn-ea"/>
                <a:cs typeface="+mn-cs"/>
              </a:rPr>
              <a:t>What Does All This Mean for Consumers? </a:t>
            </a:r>
          </a:p>
        </p:txBody>
      </p:sp>
      <p:sp>
        <p:nvSpPr>
          <p:cNvPr id="2" name="TextBox 1">
            <a:extLst>
              <a:ext uri="{FF2B5EF4-FFF2-40B4-BE49-F238E27FC236}">
                <a16:creationId xmlns:a16="http://schemas.microsoft.com/office/drawing/2014/main" id="{C7C49C3F-7006-BF62-5A0F-FD6FCB2C3F6E}"/>
              </a:ext>
            </a:extLst>
          </p:cNvPr>
          <p:cNvSpPr txBox="1"/>
          <p:nvPr/>
        </p:nvSpPr>
        <p:spPr>
          <a:xfrm>
            <a:off x="826716" y="1796329"/>
            <a:ext cx="11253524" cy="3892348"/>
          </a:xfrm>
          <a:prstGeom prst="rect">
            <a:avLst/>
          </a:prstGeom>
          <a:noFill/>
        </p:spPr>
        <p:txBody>
          <a:bodyPr wrap="square" lIns="91440" tIns="45720" rIns="91440" bIns="45720" rtlCol="0" anchor="t">
            <a:spAutoFit/>
          </a:bodyPr>
          <a:lstStyle/>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If NAR could not adopt pro-consumer rules that ensure client interests are primary and that make buying and selling real estate smoother, we would be forced back into the 19th Century “wild west” where unscrupulous people could regularly defraud clients.  </a:t>
            </a:r>
          </a:p>
          <a:p>
            <a:pPr marL="342900" marR="0" lvl="0" indent="-342900">
              <a:lnSpc>
                <a:spcPct val="115000"/>
              </a:lnSpc>
              <a:spcBef>
                <a:spcPts val="0"/>
              </a:spcBef>
              <a:spcAft>
                <a:spcPts val="0"/>
              </a:spcAft>
              <a:buFont typeface="Symbol" panose="05050102010706020507" pitchFamily="18" charset="2"/>
              <a:buChar char=""/>
            </a:pPr>
            <a:endPar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If local MLS broker marketplaces didn’t work the way they do now, there would be no centralized source of available homes. Buyers would have to visit every broker in town to see all available homes. There would be outdated home status information. There would be fewer homes for buyers to choose from on real estate sites.</a:t>
            </a:r>
          </a:p>
          <a:p>
            <a:pPr marL="342900" marR="0" lvl="0" indent="-342900">
              <a:lnSpc>
                <a:spcPct val="115000"/>
              </a:lnSpc>
              <a:spcBef>
                <a:spcPts val="0"/>
              </a:spcBef>
              <a:spcAft>
                <a:spcPts val="0"/>
              </a:spcAft>
              <a:buFont typeface="Symbol" panose="05050102010706020507" pitchFamily="18" charset="2"/>
              <a:buChar char=""/>
            </a:pPr>
            <a:endPar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We could expect over time for property information to become unverified, inaccurate and unreliable. Sellers would likely have to pay to list and advertise their properties on websites. Buyers unable to afford a buyer broker would have fewer options.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727950453"/>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614680" y="562419"/>
            <a:ext cx="10962640"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ontserrat" panose="02000505000000020004"/>
                <a:ea typeface="+mn-ea"/>
                <a:cs typeface="+mn-cs"/>
              </a:rPr>
              <a:t>How Does This Litigation Affect Brokerages and MLSs? </a:t>
            </a:r>
          </a:p>
        </p:txBody>
      </p:sp>
      <p:sp>
        <p:nvSpPr>
          <p:cNvPr id="2" name="TextBox 1">
            <a:extLst>
              <a:ext uri="{FF2B5EF4-FFF2-40B4-BE49-F238E27FC236}">
                <a16:creationId xmlns:a16="http://schemas.microsoft.com/office/drawing/2014/main" id="{C7C49C3F-7006-BF62-5A0F-FD6FCB2C3F6E}"/>
              </a:ext>
            </a:extLst>
          </p:cNvPr>
          <p:cNvSpPr txBox="1"/>
          <p:nvPr/>
        </p:nvSpPr>
        <p:spPr>
          <a:xfrm>
            <a:off x="826716" y="1960649"/>
            <a:ext cx="11253524" cy="3543406"/>
          </a:xfrm>
          <a:prstGeom prst="rect">
            <a:avLst/>
          </a:prstGeom>
          <a:noFill/>
        </p:spPr>
        <p:txBody>
          <a:bodyPr wrap="square" lIns="91440" tIns="45720" rIns="91440" bIns="45720" rtlCol="0" anchor="t">
            <a:spAutoFit/>
          </a:bodyPr>
          <a:lstStyle/>
          <a:p>
            <a:pPr marL="342900" marR="0" lvl="0" indent="-342900">
              <a:lnSpc>
                <a:spcPct val="115000"/>
              </a:lnSpc>
              <a:spcBef>
                <a:spcPts val="0"/>
              </a:spcBef>
              <a:spcAft>
                <a:spcPts val="0"/>
              </a:spcAft>
              <a:buFont typeface="Symbol" panose="05050102010706020507" pitchFamily="18" charset="2"/>
              <a:buChar char=""/>
            </a:pPr>
            <a:r>
              <a:rPr lang="en-US" sz="14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NAR’s mission is “to empower REALTORS® as they preserve, protect and advance the right to real property for all.” And our vision is “to be a trusted ally, guiding our members and those they serve through the ever-evolving real estate landscape.”</a:t>
            </a:r>
          </a:p>
          <a:p>
            <a:pPr marL="342900" marR="0" lvl="0" indent="-342900">
              <a:lnSpc>
                <a:spcPct val="115000"/>
              </a:lnSpc>
              <a:spcBef>
                <a:spcPts val="0"/>
              </a:spcBef>
              <a:spcAft>
                <a:spcPts val="0"/>
              </a:spcAft>
              <a:buFont typeface="Symbol" panose="05050102010706020507" pitchFamily="18" charset="2"/>
              <a:buChar char=""/>
            </a:pPr>
            <a:endParaRPr lang="en-US" sz="14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NAR rules enable local MLS broker marketplaces to operate in a way that brokerages of all sizes – especially and including small business brokerages of which the vast majority of REALTORS® are – can participate, compete with each other and flourish. </a:t>
            </a:r>
          </a:p>
          <a:p>
            <a:pPr marL="342900" marR="0" lvl="0" indent="-342900">
              <a:lnSpc>
                <a:spcPct val="115000"/>
              </a:lnSpc>
              <a:spcBef>
                <a:spcPts val="0"/>
              </a:spcBef>
              <a:spcAft>
                <a:spcPts val="0"/>
              </a:spcAft>
              <a:buFont typeface="Symbol" panose="05050102010706020507" pitchFamily="18" charset="2"/>
              <a:buChar char=""/>
            </a:pPr>
            <a:endParaRPr lang="en-US" sz="14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NAR is working to help others avoid the incredible cost, risk and time that comes with standing up for these pro-consumer rules and ways of doing business. NAR will always stand up for those things – we are the proxy for home sellers and buyers and pro-consumer ethics, rules and practices.</a:t>
            </a:r>
          </a:p>
          <a:p>
            <a:pPr marL="342900" marR="0" lvl="0" indent="-342900">
              <a:lnSpc>
                <a:spcPct val="115000"/>
              </a:lnSpc>
              <a:spcBef>
                <a:spcPts val="0"/>
              </a:spcBef>
              <a:spcAft>
                <a:spcPts val="0"/>
              </a:spcAft>
              <a:buFont typeface="Symbol" panose="05050102010706020507" pitchFamily="18" charset="2"/>
              <a:buChar char=""/>
            </a:pPr>
            <a:endParaRPr lang="en-US" sz="14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We have a strong story to tell about how our rules for affiliated local MLS broker marketplaces serve consumer interests and competition and that the misinformation in the market has confused home buyers and sellers.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2847252946"/>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1074820" y="2967335"/>
            <a:ext cx="7639050" cy="923330"/>
          </a:xfrm>
          <a:prstGeom prst="rect">
            <a:avLst/>
          </a:prstGeom>
          <a:noFill/>
        </p:spPr>
        <p:txBody>
          <a:bodyPr wrap="square" lIns="91440" tIns="45720" rIns="91440" bIns="45720" anchor="t">
            <a:spAutoFit/>
          </a:bodyPr>
          <a:lstStyle/>
          <a:p>
            <a:pPr>
              <a:defRPr/>
            </a:pPr>
            <a:r>
              <a:rPr lang="en-US" sz="5400" b="1" dirty="0">
                <a:solidFill>
                  <a:schemeClr val="bg1"/>
                </a:solidFill>
                <a:latin typeface="Montserrat"/>
                <a:cs typeface="Calibri" panose="020F0502020204030204"/>
              </a:rPr>
              <a:t>What Can I Do? </a:t>
            </a:r>
          </a:p>
        </p:txBody>
      </p:sp>
    </p:spTree>
    <p:extLst>
      <p:ext uri="{BB962C8B-B14F-4D97-AF65-F5344CB8AC3E}">
        <p14:creationId xmlns:p14="http://schemas.microsoft.com/office/powerpoint/2010/main" val="3446560638"/>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614680" y="562419"/>
            <a:ext cx="1096264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ontserrat" panose="02000505000000020004"/>
                <a:ea typeface="+mn-ea"/>
                <a:cs typeface="+mn-cs"/>
              </a:rPr>
              <a:t>What Can I Do?</a:t>
            </a:r>
          </a:p>
        </p:txBody>
      </p:sp>
      <p:sp>
        <p:nvSpPr>
          <p:cNvPr id="2" name="TextBox 1">
            <a:extLst>
              <a:ext uri="{FF2B5EF4-FFF2-40B4-BE49-F238E27FC236}">
                <a16:creationId xmlns:a16="http://schemas.microsoft.com/office/drawing/2014/main" id="{C7C49C3F-7006-BF62-5A0F-FD6FCB2C3F6E}"/>
              </a:ext>
            </a:extLst>
          </p:cNvPr>
          <p:cNvSpPr txBox="1"/>
          <p:nvPr/>
        </p:nvSpPr>
        <p:spPr>
          <a:xfrm>
            <a:off x="826716" y="1960649"/>
            <a:ext cx="11253524" cy="3573799"/>
          </a:xfrm>
          <a:prstGeom prst="rect">
            <a:avLst/>
          </a:prstGeom>
          <a:noFill/>
        </p:spPr>
        <p:txBody>
          <a:bodyPr wrap="square" lIns="91440" tIns="45720" rIns="91440" bIns="45720" rtlCol="0" anchor="t">
            <a:spAutoFit/>
          </a:bodyPr>
          <a:lstStyle/>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Each of us has a role to play in educating people about how local MLS broker marketplaces provide market-driven pricing and opportunity for consumers and level the business playing field. Each of us have important stories to tell about the value of REALTORS®. Every chance you get – in conversations, on your website, in the community – share that. And share materials from </a:t>
            </a:r>
            <a:r>
              <a:rPr lang="en-US" sz="1800" u="sng" kern="100" dirty="0" err="1">
                <a:solidFill>
                  <a:srgbClr val="1C4584"/>
                </a:solidFill>
                <a:effectLst/>
                <a:latin typeface="Montserrat" panose="00000800000000000000"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competition.realtor</a:t>
            </a: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 far and wide.</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endParaRPr lang="en-US" sz="1800" kern="100" dirty="0">
              <a:solidFill>
                <a:srgbClr val="1C458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Also, in addition to the longstanding practice of having listing agreements, every real estate agent can and should use buyer broker agreements. Also continue to remind yourself of your obligations under the NAR Code of Ethics to advise your clients and make all agreements in writing and clear and understandable.</a:t>
            </a:r>
            <a:endParaRPr lang="en-US" sz="1800" kern="100" dirty="0">
              <a:solidFill>
                <a:srgbClr val="1C458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2471935767"/>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0" y="440499"/>
            <a:ext cx="12194807"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ontserrat" panose="02000505000000020004"/>
                <a:ea typeface="+mn-ea"/>
                <a:cs typeface="+mn-cs"/>
              </a:rPr>
              <a:t>What Are Resources For People to Get More Information? </a:t>
            </a:r>
          </a:p>
        </p:txBody>
      </p:sp>
      <p:sp>
        <p:nvSpPr>
          <p:cNvPr id="2" name="TextBox 1">
            <a:extLst>
              <a:ext uri="{FF2B5EF4-FFF2-40B4-BE49-F238E27FC236}">
                <a16:creationId xmlns:a16="http://schemas.microsoft.com/office/drawing/2014/main" id="{C7C49C3F-7006-BF62-5A0F-FD6FCB2C3F6E}"/>
              </a:ext>
            </a:extLst>
          </p:cNvPr>
          <p:cNvSpPr txBox="1"/>
          <p:nvPr/>
        </p:nvSpPr>
        <p:spPr>
          <a:xfrm>
            <a:off x="6943036" y="1517717"/>
            <a:ext cx="5482644" cy="4859792"/>
          </a:xfrm>
          <a:prstGeom prst="rect">
            <a:avLst/>
          </a:prstGeom>
          <a:noFill/>
        </p:spPr>
        <p:txBody>
          <a:bodyPr wrap="square" lIns="91440" tIns="45720" rIns="91440" bIns="45720" rtlCol="0" anchor="t">
            <a:spAutoFit/>
          </a:bodyPr>
          <a:lstStyle/>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NAR developed the website </a:t>
            </a:r>
            <a:r>
              <a:rPr lang="en-US" sz="1800" u="sng" kern="100" dirty="0" err="1">
                <a:solidFill>
                  <a:srgbClr val="1C4584"/>
                </a:solidFill>
                <a:effectLst/>
                <a:latin typeface="Montserrat" panose="00000800000000000000"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competition.realtor</a:t>
            </a: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 that hosts key points, FAQs, articles and infographics regarding how local MLS broker marketplaces enable consumer access and opportunity and foster competition as well as how REALTORS® are consumer champions.</a:t>
            </a:r>
          </a:p>
          <a:p>
            <a:pPr marL="342900" marR="0" lvl="0" indent="-342900">
              <a:lnSpc>
                <a:spcPct val="115000"/>
              </a:lnSpc>
              <a:spcBef>
                <a:spcPts val="0"/>
              </a:spcBef>
              <a:spcAft>
                <a:spcPts val="0"/>
              </a:spcAft>
              <a:buFont typeface="Symbol" panose="05050102010706020507" pitchFamily="18" charset="2"/>
              <a:buChar char=""/>
            </a:pPr>
            <a:endParaRPr lang="en-US" sz="1800" kern="100" dirty="0">
              <a:solidFill>
                <a:srgbClr val="1C458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There is also </a:t>
            </a:r>
            <a:r>
              <a:rPr lang="en-US" sz="1800" u="sng"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realestatecommissionfacts.com</a:t>
            </a: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 to aid consumers’ understanding of broker services and how real estate professionals are compensated.</a:t>
            </a:r>
            <a:endParaRPr lang="en-US" sz="1800" kern="100" dirty="0">
              <a:solidFill>
                <a:srgbClr val="1C4584"/>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Clr>
                <a:schemeClr val="accent6"/>
              </a:buClr>
              <a:buFont typeface="Arial" panose="020B0604020202020204" pitchFamily="34" charset="0"/>
              <a:buChar char="•"/>
              <a:defRPr/>
            </a:pPr>
            <a:endParaRPr kumimoji="0" lang="en-US" sz="2000" b="0" i="0" u="none" strike="noStrike" kern="1200" cap="none" spc="0" normalizeH="0" baseline="0" noProof="0" dirty="0">
              <a:ln>
                <a:noFill/>
              </a:ln>
              <a:solidFill>
                <a:schemeClr val="accent5"/>
              </a:solidFill>
              <a:effectLst/>
              <a:uLnTx/>
              <a:uFillTx/>
              <a:latin typeface="Montserrat"/>
            </a:endParaRP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pic>
        <p:nvPicPr>
          <p:cNvPr id="6" name="Picture 5">
            <a:extLst>
              <a:ext uri="{FF2B5EF4-FFF2-40B4-BE49-F238E27FC236}">
                <a16:creationId xmlns:a16="http://schemas.microsoft.com/office/drawing/2014/main" id="{46B93344-0559-8F30-1179-ED8D8B979694}"/>
              </a:ext>
            </a:extLst>
          </p:cNvPr>
          <p:cNvPicPr>
            <a:picLocks noChangeAspect="1"/>
          </p:cNvPicPr>
          <p:nvPr/>
        </p:nvPicPr>
        <p:blipFill>
          <a:blip r:embed="rId5"/>
          <a:stretch>
            <a:fillRect/>
          </a:stretch>
        </p:blipFill>
        <p:spPr>
          <a:xfrm>
            <a:off x="473455" y="1844264"/>
            <a:ext cx="5622545" cy="1726976"/>
          </a:xfrm>
          <a:prstGeom prst="rect">
            <a:avLst/>
          </a:prstGeom>
        </p:spPr>
      </p:pic>
      <p:pic>
        <p:nvPicPr>
          <p:cNvPr id="8" name="Picture 7">
            <a:extLst>
              <a:ext uri="{FF2B5EF4-FFF2-40B4-BE49-F238E27FC236}">
                <a16:creationId xmlns:a16="http://schemas.microsoft.com/office/drawing/2014/main" id="{47B8F08E-AC9B-3FEB-E3D0-0133DDCD16A0}"/>
              </a:ext>
            </a:extLst>
          </p:cNvPr>
          <p:cNvPicPr>
            <a:picLocks noChangeAspect="1"/>
          </p:cNvPicPr>
          <p:nvPr/>
        </p:nvPicPr>
        <p:blipFill>
          <a:blip r:embed="rId6"/>
          <a:stretch>
            <a:fillRect/>
          </a:stretch>
        </p:blipFill>
        <p:spPr>
          <a:xfrm>
            <a:off x="2564076" y="3601496"/>
            <a:ext cx="4171905" cy="3050163"/>
          </a:xfrm>
          <a:prstGeom prst="rect">
            <a:avLst/>
          </a:prstGeom>
        </p:spPr>
      </p:pic>
    </p:spTree>
    <p:extLst>
      <p:ext uri="{BB962C8B-B14F-4D97-AF65-F5344CB8AC3E}">
        <p14:creationId xmlns:p14="http://schemas.microsoft.com/office/powerpoint/2010/main" val="3311718019"/>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0857" y="1751617"/>
            <a:ext cx="6018019" cy="3354765"/>
          </a:xfrm>
          <a:prstGeom prst="rect">
            <a:avLst/>
          </a:prstGeom>
          <a:noFill/>
        </p:spPr>
        <p:txBody>
          <a:bodyPr wrap="square" lIns="91440" tIns="45720" rIns="91440" bIns="45720" rtlCol="0" anchor="t">
            <a:spAutoFit/>
          </a:bodyPr>
          <a:lstStyle/>
          <a:p>
            <a:pPr marL="0" marR="0" lvl="0" indent="0" defTabSz="914400">
              <a:lnSpc>
                <a:spcPct val="100000"/>
              </a:lnSpc>
              <a:spcBef>
                <a:spcPts val="0"/>
              </a:spcBef>
              <a:spcAft>
                <a:spcPts val="0"/>
              </a:spcAft>
              <a:buNone/>
              <a:tabLst/>
              <a:defRPr/>
            </a:pPr>
            <a:endParaRPr lang="en-US" sz="2000" b="1" i="1" dirty="0">
              <a:solidFill>
                <a:schemeClr val="accent1"/>
              </a:solidFill>
              <a:latin typeface="Montserrat"/>
            </a:endParaRPr>
          </a:p>
          <a:p>
            <a:pPr marL="457200" indent="-457200">
              <a:buClr>
                <a:schemeClr val="accent6"/>
              </a:buClr>
              <a:buFontTx/>
              <a:buAutoNum type="arabicPeriod"/>
              <a:defRPr/>
            </a:pPr>
            <a:r>
              <a:rPr lang="en-US" sz="2400" b="1" dirty="0">
                <a:solidFill>
                  <a:schemeClr val="accent5"/>
                </a:solidFill>
                <a:latin typeface="Montserrat"/>
                <a:ea typeface="+mn-lt"/>
                <a:cs typeface="+mn-lt"/>
              </a:rPr>
              <a:t>Litigation update</a:t>
            </a:r>
          </a:p>
          <a:p>
            <a:pPr marL="457200" indent="-457200">
              <a:buClr>
                <a:schemeClr val="accent6"/>
              </a:buClr>
              <a:buFontTx/>
              <a:buAutoNum type="arabicPeriod"/>
              <a:defRPr/>
            </a:pPr>
            <a:endParaRPr lang="en-US" sz="2400" b="1" dirty="0">
              <a:solidFill>
                <a:schemeClr val="accent5"/>
              </a:solidFill>
              <a:latin typeface="Montserrat"/>
              <a:ea typeface="+mn-lt"/>
              <a:cs typeface="+mn-lt"/>
            </a:endParaRPr>
          </a:p>
          <a:p>
            <a:pPr marL="457200" indent="-457200">
              <a:buClr>
                <a:schemeClr val="accent6"/>
              </a:buClr>
              <a:buFontTx/>
              <a:buAutoNum type="arabicPeriod"/>
              <a:defRPr/>
            </a:pPr>
            <a:r>
              <a:rPr lang="en-US" sz="2400" b="1" dirty="0">
                <a:solidFill>
                  <a:schemeClr val="accent5"/>
                </a:solidFill>
                <a:latin typeface="Montserrat"/>
                <a:ea typeface="+mn-lt"/>
                <a:cs typeface="+mn-lt"/>
              </a:rPr>
              <a:t>Impact: What does this mean for businesses, consumers, brokerages and MLSs?</a:t>
            </a:r>
          </a:p>
          <a:p>
            <a:pPr marL="457200" indent="-457200">
              <a:buClr>
                <a:schemeClr val="accent6"/>
              </a:buClr>
              <a:buFontTx/>
              <a:buAutoNum type="arabicPeriod"/>
              <a:defRPr/>
            </a:pPr>
            <a:endParaRPr lang="en-US" sz="2400" b="1" dirty="0">
              <a:solidFill>
                <a:schemeClr val="accent5"/>
              </a:solidFill>
              <a:latin typeface="Montserrat"/>
              <a:ea typeface="+mn-lt"/>
              <a:cs typeface="+mn-lt"/>
            </a:endParaRPr>
          </a:p>
          <a:p>
            <a:pPr marL="457200" indent="-457200">
              <a:buClr>
                <a:schemeClr val="accent6"/>
              </a:buClr>
              <a:buFontTx/>
              <a:buAutoNum type="arabicPeriod"/>
              <a:defRPr/>
            </a:pPr>
            <a:r>
              <a:rPr lang="en-US" sz="2400" b="1" dirty="0">
                <a:solidFill>
                  <a:schemeClr val="accent5"/>
                </a:solidFill>
                <a:latin typeface="Montserrat"/>
                <a:ea typeface="+mn-lt"/>
                <a:cs typeface="+mn-lt"/>
              </a:rPr>
              <a:t>What can I do?</a:t>
            </a:r>
          </a:p>
          <a:p>
            <a:pPr marL="457200" indent="-457200">
              <a:buClr>
                <a:schemeClr val="accent6"/>
              </a:buClr>
              <a:buFontTx/>
              <a:buAutoNum type="arabicPeriod"/>
              <a:defRPr/>
            </a:pPr>
            <a:endParaRPr lang="en-US" sz="2400" b="1" dirty="0">
              <a:solidFill>
                <a:schemeClr val="accent5"/>
              </a:solidFill>
              <a:latin typeface="Montserrat"/>
              <a:ea typeface="+mn-lt"/>
              <a:cs typeface="+mn-lt"/>
            </a:endParaRPr>
          </a:p>
        </p:txBody>
      </p:sp>
      <p:cxnSp>
        <p:nvCxnSpPr>
          <p:cNvPr id="6" name="Google Shape;341;p48">
            <a:extLst>
              <a:ext uri="{FF2B5EF4-FFF2-40B4-BE49-F238E27FC236}">
                <a16:creationId xmlns:a16="http://schemas.microsoft.com/office/drawing/2014/main" id="{C2AF2BD5-124D-4BCC-B026-416466F33192}"/>
              </a:ext>
            </a:extLst>
          </p:cNvPr>
          <p:cNvCxnSpPr>
            <a:cxnSpLocks/>
          </p:cNvCxnSpPr>
          <p:nvPr/>
        </p:nvCxnSpPr>
        <p:spPr>
          <a:xfrm>
            <a:off x="812945" y="4632488"/>
            <a:ext cx="1305600" cy="0"/>
          </a:xfrm>
          <a:prstGeom prst="straightConnector1">
            <a:avLst/>
          </a:prstGeom>
          <a:noFill/>
          <a:ln w="28575" cap="flat" cmpd="sng">
            <a:solidFill>
              <a:schemeClr val="accent5"/>
            </a:solidFill>
            <a:prstDash val="solid"/>
            <a:round/>
            <a:headEnd type="none" w="sm" len="sm"/>
            <a:tailEnd type="none" w="sm" len="sm"/>
          </a:ln>
        </p:spPr>
      </p:cxnSp>
      <p:sp>
        <p:nvSpPr>
          <p:cNvPr id="2" name="TextBox 1">
            <a:extLst>
              <a:ext uri="{FF2B5EF4-FFF2-40B4-BE49-F238E27FC236}">
                <a16:creationId xmlns:a16="http://schemas.microsoft.com/office/drawing/2014/main" id="{49AF45D3-263C-4243-A0BE-EF6F636DF908}"/>
              </a:ext>
            </a:extLst>
          </p:cNvPr>
          <p:cNvSpPr txBox="1"/>
          <p:nvPr/>
        </p:nvSpPr>
        <p:spPr>
          <a:xfrm>
            <a:off x="703124" y="3778687"/>
            <a:ext cx="4119153" cy="707886"/>
          </a:xfrm>
          <a:prstGeom prst="rect">
            <a:avLst/>
          </a:prstGeom>
          <a:noFill/>
        </p:spPr>
        <p:txBody>
          <a:bodyPr wrap="square" lIns="91440" tIns="45720" rIns="91440" bIns="45720" rtlCol="0" anchor="t">
            <a:spAutoFit/>
          </a:bodyPr>
          <a:lstStyle/>
          <a:p>
            <a:pPr>
              <a:defRPr/>
            </a:pPr>
            <a:r>
              <a:rPr lang="en-US" sz="4000" b="1" dirty="0">
                <a:solidFill>
                  <a:schemeClr val="accent1"/>
                </a:solidFill>
                <a:latin typeface="Montserrat"/>
                <a:ea typeface="+mn-lt"/>
                <a:cs typeface="+mn-lt"/>
              </a:rPr>
              <a:t>Contents</a:t>
            </a:r>
            <a:endParaRPr lang="en-US" dirty="0">
              <a:solidFill>
                <a:schemeClr val="accent1"/>
              </a:solidFill>
            </a:endParaRPr>
          </a:p>
        </p:txBody>
      </p:sp>
    </p:spTree>
    <p:extLst>
      <p:ext uri="{BB962C8B-B14F-4D97-AF65-F5344CB8AC3E}">
        <p14:creationId xmlns:p14="http://schemas.microsoft.com/office/powerpoint/2010/main" val="3679330465"/>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1074820" y="2967335"/>
            <a:ext cx="7639050" cy="1754326"/>
          </a:xfrm>
          <a:prstGeom prst="rect">
            <a:avLst/>
          </a:prstGeom>
          <a:noFill/>
        </p:spPr>
        <p:txBody>
          <a:bodyPr wrap="square" lIns="91440" tIns="45720" rIns="91440" bIns="45720" anchor="t">
            <a:spAutoFit/>
          </a:bodyPr>
          <a:lstStyle/>
          <a:p>
            <a:pPr>
              <a:defRPr/>
            </a:pPr>
            <a:r>
              <a:rPr lang="en-US" sz="5400" b="1" dirty="0">
                <a:solidFill>
                  <a:schemeClr val="bg1"/>
                </a:solidFill>
                <a:latin typeface="Montserrat"/>
                <a:cs typeface="Calibri" panose="020F0502020204030204"/>
              </a:rPr>
              <a:t>Litigation Background</a:t>
            </a:r>
            <a:endParaRPr lang="en-US" sz="5400" dirty="0">
              <a:solidFill>
                <a:schemeClr val="bg1"/>
              </a:solidFill>
              <a:latin typeface="Calibri" panose="020F0502020204030204"/>
              <a:cs typeface="Calibri" panose="020F0502020204030204"/>
            </a:endParaRPr>
          </a:p>
        </p:txBody>
      </p:sp>
    </p:spTree>
    <p:extLst>
      <p:ext uri="{BB962C8B-B14F-4D97-AF65-F5344CB8AC3E}">
        <p14:creationId xmlns:p14="http://schemas.microsoft.com/office/powerpoint/2010/main" val="2735962215"/>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592742" y="681341"/>
            <a:ext cx="8827477"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Montserrat" panose="02000505000000020004"/>
                <a:ea typeface="+mn-ea"/>
                <a:cs typeface="+mn-cs"/>
              </a:rPr>
              <a:t>What’s Going On?</a:t>
            </a:r>
          </a:p>
        </p:txBody>
      </p:sp>
      <p:sp>
        <p:nvSpPr>
          <p:cNvPr id="2" name="TextBox 1">
            <a:extLst>
              <a:ext uri="{FF2B5EF4-FFF2-40B4-BE49-F238E27FC236}">
                <a16:creationId xmlns:a16="http://schemas.microsoft.com/office/drawing/2014/main" id="{C7C49C3F-7006-BF62-5A0F-FD6FCB2C3F6E}"/>
              </a:ext>
            </a:extLst>
          </p:cNvPr>
          <p:cNvSpPr txBox="1"/>
          <p:nvPr/>
        </p:nvSpPr>
        <p:spPr>
          <a:xfrm>
            <a:off x="1314623" y="1774698"/>
            <a:ext cx="10416934" cy="5109091"/>
          </a:xfrm>
          <a:prstGeom prst="rect">
            <a:avLst/>
          </a:prstGeom>
          <a:noFill/>
        </p:spPr>
        <p:txBody>
          <a:bodyPr wrap="square" lIns="91440" tIns="45720" rIns="91440" bIns="45720" rtlCol="0" anchor="t">
            <a:spAutoFit/>
          </a:bodyPr>
          <a:lstStyle/>
          <a:p>
            <a:pPr marL="457200" indent="-457200">
              <a:buClr>
                <a:schemeClr val="accent6"/>
              </a:buClr>
              <a:buFont typeface="Arial" panose="020B0604020202020204" pitchFamily="34" charset="0"/>
              <a:buChar char="•"/>
              <a:defRPr/>
            </a:pPr>
            <a:r>
              <a:rPr kumimoji="0" lang="en-US" sz="2000" b="0" i="0" u="none" strike="noStrike" kern="1200" cap="none" spc="0" normalizeH="0" baseline="0" noProof="0" dirty="0">
                <a:ln>
                  <a:noFill/>
                </a:ln>
                <a:solidFill>
                  <a:schemeClr val="accent5"/>
                </a:solidFill>
                <a:effectLst/>
                <a:uLnTx/>
                <a:uFillTx/>
                <a:latin typeface="Montserrat"/>
              </a:rPr>
              <a:t>NAR and 4 corporate (brokerage) defendants </a:t>
            </a:r>
            <a:r>
              <a:rPr kumimoji="0" lang="en-US" sz="2000" i="0" u="none" strike="noStrike" kern="1200" cap="none" spc="0" normalizeH="0" baseline="0" noProof="0" dirty="0">
                <a:ln>
                  <a:noFill/>
                </a:ln>
                <a:solidFill>
                  <a:schemeClr val="accent5"/>
                </a:solidFill>
                <a:effectLst/>
                <a:uLnTx/>
                <a:uFillTx/>
                <a:latin typeface="Montserrat"/>
              </a:rPr>
              <a:t>were sued in lawsuits filed in Missouri </a:t>
            </a:r>
            <a:r>
              <a:rPr kumimoji="0" lang="en-US" sz="2000" b="0" i="0" u="none" strike="noStrike" kern="1200" cap="none" spc="0" normalizeH="0" baseline="0" noProof="0" dirty="0">
                <a:ln>
                  <a:noFill/>
                </a:ln>
                <a:solidFill>
                  <a:schemeClr val="accent5"/>
                </a:solidFill>
                <a:effectLst/>
                <a:uLnTx/>
                <a:uFillTx/>
                <a:latin typeface="Montserrat"/>
              </a:rPr>
              <a:t>(plaintiff “Burnett”) and Illinois (plaintiff “</a:t>
            </a:r>
            <a:r>
              <a:rPr kumimoji="0" lang="en-US" sz="2000" b="0" i="0" u="none" strike="noStrike" kern="1200" cap="none" spc="0" normalizeH="0" baseline="0" noProof="0" dirty="0" err="1">
                <a:ln>
                  <a:noFill/>
                </a:ln>
                <a:solidFill>
                  <a:schemeClr val="accent5"/>
                </a:solidFill>
                <a:effectLst/>
                <a:uLnTx/>
                <a:uFillTx/>
                <a:latin typeface="Montserrat"/>
              </a:rPr>
              <a:t>Moehrl</a:t>
            </a:r>
            <a:r>
              <a:rPr kumimoji="0" lang="en-US" sz="2000" b="0" i="0" u="none" strike="noStrike" kern="1200" cap="none" spc="0" normalizeH="0" baseline="0" noProof="0" dirty="0">
                <a:ln>
                  <a:noFill/>
                </a:ln>
                <a:solidFill>
                  <a:schemeClr val="accent5"/>
                </a:solidFill>
                <a:effectLst/>
                <a:uLnTx/>
                <a:uFillTx/>
                <a:latin typeface="Montserrat"/>
              </a:rPr>
              <a:t>”) alleging commission rates are too high, buyer brokers are being paid too much, and NAR’s Code of Conduct and MLS Handbook along with the corporate defendants’ practices lead to price fixing. </a:t>
            </a:r>
          </a:p>
          <a:p>
            <a:pPr marL="457200" indent="-457200">
              <a:buClr>
                <a:schemeClr val="accent6"/>
              </a:buClr>
              <a:buFont typeface="Arial" panose="020B0604020202020204" pitchFamily="34" charset="0"/>
              <a:buChar char="•"/>
              <a:defRPr/>
            </a:pPr>
            <a:endParaRPr kumimoji="0" lang="en-US" sz="2000" b="0" i="0" u="none" strike="noStrike" kern="1200" cap="none" spc="0" normalizeH="0" baseline="0" noProof="0" dirty="0">
              <a:ln>
                <a:noFill/>
              </a:ln>
              <a:solidFill>
                <a:schemeClr val="accent5"/>
              </a:solidFill>
              <a:effectLst/>
              <a:uLnTx/>
              <a:uFillTx/>
              <a:latin typeface="Montserrat"/>
            </a:endParaRPr>
          </a:p>
          <a:p>
            <a:pPr marL="457200" indent="-457200">
              <a:buClr>
                <a:schemeClr val="accent6"/>
              </a:buClr>
              <a:buFont typeface="Arial" panose="020B0604020202020204" pitchFamily="34" charset="0"/>
              <a:buChar char="•"/>
              <a:defRPr/>
            </a:pPr>
            <a:r>
              <a:rPr kumimoji="0" lang="en-US" sz="2000" b="0" i="0" u="none" strike="noStrike" kern="1200" cap="none" spc="0" normalizeH="0" baseline="0" noProof="0" dirty="0">
                <a:ln>
                  <a:noFill/>
                </a:ln>
                <a:solidFill>
                  <a:schemeClr val="accent5"/>
                </a:solidFill>
                <a:effectLst/>
                <a:uLnTx/>
                <a:uFillTx/>
                <a:latin typeface="Montserrat"/>
              </a:rPr>
              <a:t>NAR and the corporate defendants adamantly disagree, and NAR’s rules are very intentionally pro-consumer and pro-competitive.</a:t>
            </a:r>
          </a:p>
          <a:p>
            <a:pPr marL="457200" indent="-457200">
              <a:buClr>
                <a:schemeClr val="accent6"/>
              </a:buClr>
              <a:buFont typeface="Arial" panose="020B0604020202020204" pitchFamily="34" charset="0"/>
              <a:buChar char="•"/>
              <a:defRPr/>
            </a:pPr>
            <a:endParaRPr kumimoji="0" lang="en-US" sz="2000" b="0" i="0" u="none" strike="noStrike" kern="1200" cap="none" spc="0" normalizeH="0" baseline="0" noProof="0" dirty="0">
              <a:ln>
                <a:noFill/>
              </a:ln>
              <a:solidFill>
                <a:schemeClr val="accent5"/>
              </a:solidFill>
              <a:effectLst/>
              <a:uLnTx/>
              <a:uFillTx/>
              <a:latin typeface="Montserrat"/>
            </a:endParaRPr>
          </a:p>
          <a:p>
            <a:pPr marL="457200" indent="-457200">
              <a:buClr>
                <a:schemeClr val="accent6"/>
              </a:buClr>
              <a:buFont typeface="Arial" panose="020B0604020202020204" pitchFamily="34" charset="0"/>
              <a:buChar char="•"/>
              <a:defRPr/>
            </a:pPr>
            <a:r>
              <a:rPr kumimoji="0" lang="en-US" sz="2000" b="0" i="0" u="none" strike="noStrike" kern="1200" cap="none" spc="0" normalizeH="0" baseline="0" noProof="0" dirty="0">
                <a:ln>
                  <a:noFill/>
                </a:ln>
                <a:solidFill>
                  <a:schemeClr val="accent5"/>
                </a:solidFill>
                <a:effectLst/>
                <a:uLnTx/>
                <a:uFillTx/>
                <a:latin typeface="Montserrat"/>
              </a:rPr>
              <a:t>While the Moehrl case is in earlier stages, Burnett is scheduled to go to trial in October 2023.</a:t>
            </a:r>
            <a:r>
              <a:rPr kumimoji="0" lang="en-US" sz="2800" b="0" i="0" u="none" strike="noStrike" kern="1200" cap="none" spc="0" normalizeH="0" baseline="0" noProof="0" dirty="0">
                <a:ln>
                  <a:noFill/>
                </a:ln>
                <a:solidFill>
                  <a:schemeClr val="accent5"/>
                </a:solidFill>
                <a:effectLst/>
                <a:uLnTx/>
                <a:uFillTx/>
                <a:latin typeface="Montserrat"/>
              </a:rPr>
              <a:t> </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chemeClr val="accent1"/>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accent1"/>
              </a:solidFill>
              <a:effectLst/>
              <a:uLnTx/>
              <a:uFillTx/>
              <a:latin typeface="Montserrat" panose="00000500000000000000" pitchFamily="2" charset="0"/>
              <a:ea typeface="+mn-ea"/>
              <a:cs typeface="+mn-cs"/>
            </a:endParaRPr>
          </a:p>
          <a:p>
            <a:pPr marL="285750" indent="-285750">
              <a:buFont typeface="Arial" panose="020B0604020202020204" pitchFamily="34" charset="0"/>
              <a:buChar char="•"/>
              <a:defRPr/>
            </a:pPr>
            <a:endParaRPr lang="en-US" sz="3200" dirty="0">
              <a:solidFill>
                <a:schemeClr val="accent1"/>
              </a:solidFill>
              <a:latin typeface="Montserrat" panose="00000500000000000000" pitchFamily="2" charset="0"/>
            </a:endParaRP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336151491"/>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75852" y="584379"/>
            <a:ext cx="12194807"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Montserrat" panose="02000505000000020004"/>
                <a:ea typeface="+mn-ea"/>
                <a:cs typeface="+mn-cs"/>
              </a:rPr>
              <a:t>What is NAR Doing to Prepare Legally? </a:t>
            </a:r>
          </a:p>
        </p:txBody>
      </p:sp>
      <p:sp>
        <p:nvSpPr>
          <p:cNvPr id="2" name="TextBox 1">
            <a:extLst>
              <a:ext uri="{FF2B5EF4-FFF2-40B4-BE49-F238E27FC236}">
                <a16:creationId xmlns:a16="http://schemas.microsoft.com/office/drawing/2014/main" id="{C7C49C3F-7006-BF62-5A0F-FD6FCB2C3F6E}"/>
              </a:ext>
            </a:extLst>
          </p:cNvPr>
          <p:cNvSpPr txBox="1"/>
          <p:nvPr/>
        </p:nvSpPr>
        <p:spPr>
          <a:xfrm>
            <a:off x="1314623" y="1774698"/>
            <a:ext cx="10416934" cy="4031873"/>
          </a:xfrm>
          <a:prstGeom prst="rect">
            <a:avLst/>
          </a:prstGeom>
          <a:noFill/>
        </p:spPr>
        <p:txBody>
          <a:bodyPr wrap="square" lIns="91440" tIns="45720" rIns="91440" bIns="45720" rtlCol="0" anchor="t">
            <a:spAutoFit/>
          </a:bodyPr>
          <a:lstStyle/>
          <a:p>
            <a:pPr marL="457200" indent="-457200">
              <a:buClr>
                <a:schemeClr val="accent6"/>
              </a:buClr>
              <a:buFont typeface="Arial" panose="020B0604020202020204" pitchFamily="34" charset="0"/>
              <a:buChar char="•"/>
              <a:defRPr/>
            </a:pPr>
            <a:r>
              <a:rPr kumimoji="0" lang="en-US" sz="2000" b="0" i="0" u="none" strike="noStrike" kern="1200" cap="none" spc="0" normalizeH="0" baseline="0" noProof="0" dirty="0">
                <a:ln>
                  <a:noFill/>
                </a:ln>
                <a:solidFill>
                  <a:schemeClr val="accent5"/>
                </a:solidFill>
                <a:effectLst/>
                <a:uLnTx/>
                <a:uFillTx/>
                <a:latin typeface="Montserrat"/>
              </a:rPr>
              <a:t>NAR has the very best inside and outside legal teams in place to defend these very pro-consumer, pro-competitive rules and practices in local MLS broker marketplaces. </a:t>
            </a:r>
          </a:p>
          <a:p>
            <a:pPr marL="457200" indent="-457200">
              <a:buClr>
                <a:schemeClr val="accent6"/>
              </a:buClr>
              <a:buFont typeface="Arial" panose="020B0604020202020204" pitchFamily="34" charset="0"/>
              <a:buChar char="•"/>
              <a:defRPr/>
            </a:pPr>
            <a:endParaRPr kumimoji="0" lang="en-US" sz="2000" b="0" i="0" u="none" strike="noStrike" kern="1200" cap="none" spc="0" normalizeH="0" baseline="0" noProof="0" dirty="0">
              <a:ln>
                <a:noFill/>
              </a:ln>
              <a:solidFill>
                <a:schemeClr val="accent5"/>
              </a:solidFill>
              <a:effectLst/>
              <a:uLnTx/>
              <a:uFillTx/>
              <a:latin typeface="Montserrat"/>
            </a:endParaRPr>
          </a:p>
          <a:p>
            <a:pPr marL="457200" indent="-457200">
              <a:buClr>
                <a:schemeClr val="accent6"/>
              </a:buClr>
              <a:buFont typeface="Arial" panose="020B0604020202020204" pitchFamily="34" charset="0"/>
              <a:buChar char="•"/>
              <a:defRPr/>
            </a:pPr>
            <a:r>
              <a:rPr kumimoji="0" lang="en-US" sz="2000" b="0" i="0" u="none" strike="noStrike" kern="1200" cap="none" spc="0" normalizeH="0" baseline="0" noProof="0" dirty="0">
                <a:ln>
                  <a:noFill/>
                </a:ln>
                <a:solidFill>
                  <a:schemeClr val="accent5"/>
                </a:solidFill>
                <a:effectLst/>
                <a:uLnTx/>
                <a:uFillTx/>
                <a:latin typeface="Montserrat"/>
              </a:rPr>
              <a:t>Our legal experts are confident we will ultimately prevail in each case because we act in the best interests of consumers, and the law and facts are on our side.</a:t>
            </a:r>
          </a:p>
          <a:p>
            <a:pPr marL="457200" indent="-457200">
              <a:buClr>
                <a:schemeClr val="accent6"/>
              </a:buClr>
              <a:buFont typeface="Arial" panose="020B0604020202020204" pitchFamily="34" charset="0"/>
              <a:buChar char="•"/>
              <a:defRPr/>
            </a:pPr>
            <a:endParaRPr kumimoji="0" lang="en-US" sz="2000" b="0" i="0" u="none" strike="noStrike" kern="1200" cap="none" spc="0" normalizeH="0" baseline="0" noProof="0" dirty="0">
              <a:ln>
                <a:noFill/>
              </a:ln>
              <a:solidFill>
                <a:schemeClr val="accent5"/>
              </a:solidFill>
              <a:effectLst/>
              <a:uLnTx/>
              <a:uFillTx/>
              <a:latin typeface="Montserrat"/>
            </a:endParaRP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chemeClr val="accent1"/>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accent1"/>
              </a:solidFill>
              <a:effectLst/>
              <a:uLnTx/>
              <a:uFillTx/>
              <a:latin typeface="Montserrat" panose="00000500000000000000" pitchFamily="2" charset="0"/>
              <a:ea typeface="+mn-ea"/>
              <a:cs typeface="+mn-cs"/>
            </a:endParaRPr>
          </a:p>
          <a:p>
            <a:pPr marL="285750" indent="-285750">
              <a:buFont typeface="Arial" panose="020B0604020202020204" pitchFamily="34" charset="0"/>
              <a:buChar char="•"/>
              <a:defRPr/>
            </a:pPr>
            <a:endParaRPr lang="en-US" sz="3200" dirty="0">
              <a:solidFill>
                <a:schemeClr val="accent1"/>
              </a:solidFill>
              <a:latin typeface="Montserrat" panose="00000500000000000000" pitchFamily="2" charset="0"/>
            </a:endParaRP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3749068431"/>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75852" y="584379"/>
            <a:ext cx="12194807"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Montserrat" panose="02000505000000020004"/>
                <a:ea typeface="+mn-ea"/>
                <a:cs typeface="+mn-cs"/>
              </a:rPr>
              <a:t>What Are The Key Points We Are Making?</a:t>
            </a:r>
          </a:p>
        </p:txBody>
      </p:sp>
      <p:sp>
        <p:nvSpPr>
          <p:cNvPr id="2" name="TextBox 1">
            <a:extLst>
              <a:ext uri="{FF2B5EF4-FFF2-40B4-BE49-F238E27FC236}">
                <a16:creationId xmlns:a16="http://schemas.microsoft.com/office/drawing/2014/main" id="{C7C49C3F-7006-BF62-5A0F-FD6FCB2C3F6E}"/>
              </a:ext>
            </a:extLst>
          </p:cNvPr>
          <p:cNvSpPr txBox="1"/>
          <p:nvPr/>
        </p:nvSpPr>
        <p:spPr>
          <a:xfrm>
            <a:off x="974200" y="1646879"/>
            <a:ext cx="11217800" cy="4016484"/>
          </a:xfrm>
          <a:prstGeom prst="rect">
            <a:avLst/>
          </a:prstGeom>
          <a:noFill/>
        </p:spPr>
        <p:txBody>
          <a:bodyPr wrap="square" lIns="91440" tIns="45720" rIns="91440" bIns="45720" rtlCol="0" anchor="t">
            <a:spAutoFit/>
          </a:bodyPr>
          <a:lstStyle/>
          <a:p>
            <a:pPr marL="457200" indent="-457200">
              <a:buClr>
                <a:schemeClr val="accent6"/>
              </a:buClr>
              <a:buFont typeface="Arial" panose="020B0604020202020204" pitchFamily="34" charset="0"/>
              <a:buChar char="•"/>
              <a:defRPr/>
            </a:pPr>
            <a:r>
              <a:rPr kumimoji="0" lang="en-US" sz="1700" b="0" i="0" u="none" strike="noStrike" kern="1200" cap="none" spc="0" normalizeH="0" baseline="0" noProof="0" dirty="0">
                <a:ln>
                  <a:noFill/>
                </a:ln>
                <a:solidFill>
                  <a:schemeClr val="accent5"/>
                </a:solidFill>
                <a:effectLst/>
                <a:uLnTx/>
                <a:uFillTx/>
                <a:latin typeface="Montserrat"/>
              </a:rPr>
              <a:t>We fundamentally disagree with how class action attorneys are characterizing our rules. At the heart of all this is that very much because of NAR’s rules and how well local MLS broker marketplaces function, consumers are better off and competition is able to thrive.</a:t>
            </a:r>
          </a:p>
          <a:p>
            <a:pPr>
              <a:buClr>
                <a:schemeClr val="accent6"/>
              </a:buClr>
              <a:defRPr/>
            </a:pPr>
            <a:endParaRPr kumimoji="0" lang="en-US" sz="1700" b="0" i="0" u="none" strike="noStrike" kern="1200" cap="none" spc="0" normalizeH="0" baseline="0" noProof="0" dirty="0">
              <a:ln>
                <a:noFill/>
              </a:ln>
              <a:solidFill>
                <a:schemeClr val="accent5"/>
              </a:solidFill>
              <a:effectLst/>
              <a:uLnTx/>
              <a:uFillTx/>
              <a:latin typeface="Montserrat"/>
            </a:endParaRPr>
          </a:p>
          <a:p>
            <a:pPr marL="457200" indent="-457200">
              <a:buClr>
                <a:schemeClr val="accent6"/>
              </a:buClr>
              <a:buFont typeface="Arial" panose="020B0604020202020204" pitchFamily="34" charset="0"/>
              <a:buChar char="•"/>
              <a:defRPr/>
            </a:pPr>
            <a:r>
              <a:rPr kumimoji="0" lang="en-US" sz="1700" b="0" i="0" u="none" strike="noStrike" kern="1200" cap="none" spc="0" normalizeH="0" baseline="0" noProof="0" dirty="0">
                <a:ln>
                  <a:noFill/>
                </a:ln>
                <a:solidFill>
                  <a:schemeClr val="accent5"/>
                </a:solidFill>
                <a:effectLst/>
                <a:uLnTx/>
                <a:uFillTx/>
                <a:latin typeface="Montserrat"/>
              </a:rPr>
              <a:t>The very reason NAR exists is because there was a need 100 years ago for a higher level of ethical practice in real estate – that’s where NAR came in. We want to make it very clear that: </a:t>
            </a:r>
          </a:p>
          <a:p>
            <a:pPr marL="914400" lvl="1" indent="-457200">
              <a:buClr>
                <a:schemeClr val="accent6"/>
              </a:buClr>
              <a:buFont typeface="Arial" panose="020B0604020202020204" pitchFamily="34" charset="0"/>
              <a:buChar char="•"/>
              <a:defRPr/>
            </a:pPr>
            <a:r>
              <a:rPr kumimoji="0" lang="en-US" sz="1700" b="0" i="0" u="none" strike="noStrike" kern="1200" cap="none" spc="0" normalizeH="0" baseline="0" noProof="0" dirty="0">
                <a:ln>
                  <a:noFill/>
                </a:ln>
                <a:solidFill>
                  <a:schemeClr val="accent5"/>
                </a:solidFill>
                <a:effectLst/>
                <a:uLnTx/>
                <a:uFillTx/>
                <a:latin typeface="Montserrat"/>
              </a:rPr>
              <a:t>REALTORS® look out for their clients above all else;</a:t>
            </a:r>
          </a:p>
          <a:p>
            <a:pPr marL="914400" lvl="1" indent="-457200">
              <a:buClr>
                <a:schemeClr val="accent6"/>
              </a:buClr>
              <a:buFont typeface="Arial" panose="020B0604020202020204" pitchFamily="34" charset="0"/>
              <a:buChar char="•"/>
              <a:defRPr/>
            </a:pPr>
            <a:r>
              <a:rPr kumimoji="0" lang="en-US" sz="1700" b="0" i="0" u="none" strike="noStrike" kern="1200" cap="none" spc="0" normalizeH="0" baseline="0" noProof="0" dirty="0">
                <a:ln>
                  <a:noFill/>
                </a:ln>
                <a:solidFill>
                  <a:schemeClr val="accent5"/>
                </a:solidFill>
                <a:effectLst/>
                <a:uLnTx/>
                <a:uFillTx/>
                <a:latin typeface="Montserrat"/>
              </a:rPr>
              <a:t>Compensation is set between brokers and their clients and is negotiable;</a:t>
            </a:r>
          </a:p>
          <a:p>
            <a:pPr marL="914400" lvl="1" indent="-457200">
              <a:buClr>
                <a:schemeClr val="accent6"/>
              </a:buClr>
              <a:buFont typeface="Arial" panose="020B0604020202020204" pitchFamily="34" charset="0"/>
              <a:buChar char="•"/>
              <a:defRPr/>
            </a:pPr>
            <a:r>
              <a:rPr kumimoji="0" lang="en-US" sz="1700" b="0" i="0" u="none" strike="noStrike" kern="1200" cap="none" spc="0" normalizeH="0" baseline="0" noProof="0" dirty="0">
                <a:ln>
                  <a:noFill/>
                </a:ln>
                <a:solidFill>
                  <a:schemeClr val="accent5"/>
                </a:solidFill>
                <a:effectLst/>
                <a:uLnTx/>
                <a:uFillTx/>
                <a:latin typeface="Montserrat"/>
              </a:rPr>
              <a:t>The free market and competition are encouraged by NAR; and </a:t>
            </a:r>
          </a:p>
          <a:p>
            <a:pPr marL="914400" lvl="1" indent="-457200">
              <a:buClr>
                <a:schemeClr val="accent6"/>
              </a:buClr>
              <a:buFont typeface="Arial" panose="020B0604020202020204" pitchFamily="34" charset="0"/>
              <a:buChar char="•"/>
              <a:defRPr/>
            </a:pPr>
            <a:r>
              <a:rPr kumimoji="0" lang="en-US" sz="1700" b="0" i="0" u="none" strike="noStrike" kern="1200" cap="none" spc="0" normalizeH="0" baseline="0" noProof="0" dirty="0">
                <a:ln>
                  <a:noFill/>
                </a:ln>
                <a:solidFill>
                  <a:schemeClr val="accent5"/>
                </a:solidFill>
                <a:effectLst/>
                <a:uLnTx/>
                <a:uFillTx/>
                <a:latin typeface="Montserrat"/>
              </a:rPr>
              <a:t>There’s incredible value in using a real estate agent, especially  a REALTOR®, when you buy or sell your home.</a:t>
            </a:r>
          </a:p>
          <a:p>
            <a:pPr lvl="1">
              <a:buClr>
                <a:schemeClr val="accent6"/>
              </a:buClr>
              <a:defRPr/>
            </a:pPr>
            <a:endParaRPr kumimoji="0" lang="en-US" sz="1700" b="0" i="0" u="none" strike="noStrike" kern="1200" cap="none" spc="0" normalizeH="0" baseline="0" noProof="0" dirty="0">
              <a:ln>
                <a:noFill/>
              </a:ln>
              <a:solidFill>
                <a:schemeClr val="accent5"/>
              </a:solidFill>
              <a:effectLst/>
              <a:uLnTx/>
              <a:uFillTx/>
              <a:latin typeface="Montserrat"/>
            </a:endParaRPr>
          </a:p>
          <a:p>
            <a:pPr marL="457200" indent="-457200">
              <a:buClr>
                <a:schemeClr val="accent6"/>
              </a:buClr>
              <a:buFont typeface="Arial" panose="020B0604020202020204" pitchFamily="34" charset="0"/>
              <a:buChar char="•"/>
              <a:defRPr/>
            </a:pPr>
            <a:r>
              <a:rPr kumimoji="0" lang="en-US" sz="1700" b="0" i="0" u="none" strike="noStrike" kern="1200" cap="none" spc="0" normalizeH="0" baseline="0" noProof="0" dirty="0">
                <a:ln>
                  <a:noFill/>
                </a:ln>
                <a:solidFill>
                  <a:schemeClr val="accent5"/>
                </a:solidFill>
                <a:effectLst/>
                <a:uLnTx/>
                <a:uFillTx/>
                <a:latin typeface="Montserrat"/>
              </a:rPr>
              <a:t>In fact, Article 1 of the NAR Code of Ethics requires a REALTOR® to “protect and promote the interests of the client.” NAR has a rule that negotiations are allowed at any time. NAR has rules that prohibit anti-trust behavior.</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2005789339"/>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0" y="440499"/>
            <a:ext cx="12194807"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ontserrat" panose="02000505000000020004"/>
                <a:ea typeface="+mn-ea"/>
                <a:cs typeface="+mn-cs"/>
              </a:rPr>
              <a:t>What Is NAR Doing to Address Confusion in The Marketplace?</a:t>
            </a:r>
          </a:p>
        </p:txBody>
      </p:sp>
      <p:sp>
        <p:nvSpPr>
          <p:cNvPr id="2" name="TextBox 1">
            <a:extLst>
              <a:ext uri="{FF2B5EF4-FFF2-40B4-BE49-F238E27FC236}">
                <a16:creationId xmlns:a16="http://schemas.microsoft.com/office/drawing/2014/main" id="{C7C49C3F-7006-BF62-5A0F-FD6FCB2C3F6E}"/>
              </a:ext>
            </a:extLst>
          </p:cNvPr>
          <p:cNvSpPr txBox="1"/>
          <p:nvPr/>
        </p:nvSpPr>
        <p:spPr>
          <a:xfrm>
            <a:off x="826716" y="2040169"/>
            <a:ext cx="8995710" cy="2554545"/>
          </a:xfrm>
          <a:prstGeom prst="rect">
            <a:avLst/>
          </a:prstGeom>
          <a:noFill/>
        </p:spPr>
        <p:txBody>
          <a:bodyPr wrap="square" lIns="91440" tIns="45720" rIns="91440" bIns="45720" rtlCol="0" anchor="t">
            <a:spAutoFit/>
          </a:bodyPr>
          <a:lstStyle/>
          <a:p>
            <a:pPr marL="457200" indent="-457200">
              <a:buClr>
                <a:schemeClr val="accent6"/>
              </a:buClr>
              <a:buFont typeface="Arial" panose="020B0604020202020204" pitchFamily="34" charset="0"/>
              <a:buChar char="•"/>
              <a:defRPr/>
            </a:pPr>
            <a:r>
              <a:rPr kumimoji="0" lang="en-US" sz="2000" b="0" i="0" u="none" strike="noStrike" kern="1200" cap="none" spc="0" normalizeH="0" baseline="0" noProof="0" dirty="0">
                <a:ln>
                  <a:noFill/>
                </a:ln>
                <a:solidFill>
                  <a:schemeClr val="accent5"/>
                </a:solidFill>
                <a:effectLst/>
                <a:uLnTx/>
                <a:uFillTx/>
                <a:latin typeface="Montserrat"/>
              </a:rPr>
              <a:t>There is misinformation and lack of understanding about NAR, how local MLS broker marketplaces work and the value of REALTORS®, particularly by class action attorneys. </a:t>
            </a:r>
          </a:p>
          <a:p>
            <a:pPr marL="457200" indent="-457200">
              <a:buClr>
                <a:schemeClr val="accent6"/>
              </a:buClr>
              <a:buFont typeface="Arial" panose="020B0604020202020204" pitchFamily="34" charset="0"/>
              <a:buChar char="•"/>
              <a:defRPr/>
            </a:pPr>
            <a:endParaRPr kumimoji="0" lang="en-US" sz="2000" b="0" i="0" u="none" strike="noStrike" kern="1200" cap="none" spc="0" normalizeH="0" baseline="0" noProof="0" dirty="0">
              <a:ln>
                <a:noFill/>
              </a:ln>
              <a:solidFill>
                <a:schemeClr val="accent5"/>
              </a:solidFill>
              <a:effectLst/>
              <a:uLnTx/>
              <a:uFillTx/>
              <a:latin typeface="Montserrat"/>
            </a:endParaRPr>
          </a:p>
          <a:p>
            <a:pPr marL="457200" indent="-457200">
              <a:buClr>
                <a:schemeClr val="accent6"/>
              </a:buClr>
              <a:buFont typeface="Arial" panose="020B0604020202020204" pitchFamily="34" charset="0"/>
              <a:buChar char="•"/>
              <a:defRPr/>
            </a:pPr>
            <a:r>
              <a:rPr kumimoji="0" lang="en-US" sz="2000" b="0" i="0" u="none" strike="noStrike" kern="1200" cap="none" spc="0" normalizeH="0" baseline="0" noProof="0" dirty="0">
                <a:ln>
                  <a:noFill/>
                </a:ln>
                <a:solidFill>
                  <a:schemeClr val="accent5"/>
                </a:solidFill>
                <a:effectLst/>
                <a:uLnTx/>
                <a:uFillTx/>
                <a:latin typeface="Montserrat"/>
              </a:rPr>
              <a:t>NAR is regularly letting the media and people across real estate, academic, civic and business communities know how NAR, local MLS broker marketplaces and REALTORS® serve the best interests of American home buyers and sellers.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2432689420"/>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0" y="440499"/>
            <a:ext cx="1219480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ontserrat" panose="02000505000000020004"/>
                <a:ea typeface="+mn-ea"/>
                <a:cs typeface="+mn-cs"/>
              </a:rPr>
              <a:t>What Are Possible Outcomes From The Trial?</a:t>
            </a:r>
          </a:p>
        </p:txBody>
      </p:sp>
      <p:sp>
        <p:nvSpPr>
          <p:cNvPr id="2" name="TextBox 1">
            <a:extLst>
              <a:ext uri="{FF2B5EF4-FFF2-40B4-BE49-F238E27FC236}">
                <a16:creationId xmlns:a16="http://schemas.microsoft.com/office/drawing/2014/main" id="{C7C49C3F-7006-BF62-5A0F-FD6FCB2C3F6E}"/>
              </a:ext>
            </a:extLst>
          </p:cNvPr>
          <p:cNvSpPr txBox="1"/>
          <p:nvPr/>
        </p:nvSpPr>
        <p:spPr>
          <a:xfrm>
            <a:off x="826716" y="2040169"/>
            <a:ext cx="8995710" cy="2948499"/>
          </a:xfrm>
          <a:prstGeom prst="rect">
            <a:avLst/>
          </a:prstGeom>
          <a:noFill/>
        </p:spPr>
        <p:txBody>
          <a:bodyPr wrap="square" lIns="91440" tIns="45720" rIns="91440" bIns="45720" rtlCol="0" anchor="t">
            <a:spAutoFit/>
          </a:bodyPr>
          <a:lstStyle/>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The optimal scenario is an immediate win in the trial. Otherwise, one outcome is a monetary damage award against the defendants. Or there could be a court order changing NAR’s policies or how commissions are paid to brokers.</a:t>
            </a:r>
          </a:p>
          <a:p>
            <a:pPr marL="342900" marR="0" lvl="0" indent="-342900">
              <a:lnSpc>
                <a:spcPct val="115000"/>
              </a:lnSpc>
              <a:spcBef>
                <a:spcPts val="0"/>
              </a:spcBef>
              <a:spcAft>
                <a:spcPts val="0"/>
              </a:spcAft>
              <a:buFont typeface="Symbol" panose="05050102010706020507" pitchFamily="18" charset="2"/>
              <a:buChar char=""/>
            </a:pPr>
            <a:endPar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It is highly likely that no matter which side prevails at trial, the losing side will appeal. That means a definitive ruling is not imminent. It will be several years before we reach a conclusion.</a:t>
            </a:r>
          </a:p>
          <a:p>
            <a:pPr marL="457200" indent="-457200">
              <a:buClr>
                <a:schemeClr val="accent6"/>
              </a:buClr>
              <a:buFont typeface="Arial" panose="020B0604020202020204" pitchFamily="34" charset="0"/>
              <a:buChar char="•"/>
              <a:defRPr/>
            </a:pPr>
            <a:endParaRPr kumimoji="0" lang="en-US" sz="2000" b="0" i="0" u="none" strike="noStrike" kern="1200" cap="none" spc="0" normalizeH="0" baseline="0" noProof="0" dirty="0">
              <a:ln>
                <a:noFill/>
              </a:ln>
              <a:solidFill>
                <a:schemeClr val="accent5"/>
              </a:solidFill>
              <a:effectLst/>
              <a:uLnTx/>
              <a:uFillTx/>
              <a:latin typeface="Montserrat"/>
            </a:endParaRP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2380905512"/>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9925AE-BAC2-4A51-857A-CCABEEC1513A}"/>
              </a:ext>
            </a:extLst>
          </p:cNvPr>
          <p:cNvSpPr txBox="1"/>
          <p:nvPr/>
        </p:nvSpPr>
        <p:spPr>
          <a:xfrm>
            <a:off x="1" y="440499"/>
            <a:ext cx="10962640"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ontserrat" panose="02000505000000020004"/>
                <a:ea typeface="+mn-ea"/>
                <a:cs typeface="+mn-cs"/>
              </a:rPr>
              <a:t>What Is NAR Doing to Prepare for Different Outcomes? </a:t>
            </a:r>
          </a:p>
        </p:txBody>
      </p:sp>
      <p:sp>
        <p:nvSpPr>
          <p:cNvPr id="2" name="TextBox 1">
            <a:extLst>
              <a:ext uri="{FF2B5EF4-FFF2-40B4-BE49-F238E27FC236}">
                <a16:creationId xmlns:a16="http://schemas.microsoft.com/office/drawing/2014/main" id="{C7C49C3F-7006-BF62-5A0F-FD6FCB2C3F6E}"/>
              </a:ext>
            </a:extLst>
          </p:cNvPr>
          <p:cNvSpPr txBox="1"/>
          <p:nvPr/>
        </p:nvSpPr>
        <p:spPr>
          <a:xfrm>
            <a:off x="1017878" y="2030009"/>
            <a:ext cx="10156244" cy="3573799"/>
          </a:xfrm>
          <a:prstGeom prst="rect">
            <a:avLst/>
          </a:prstGeom>
          <a:noFill/>
        </p:spPr>
        <p:txBody>
          <a:bodyPr wrap="square" lIns="91440" tIns="45720" rIns="91440" bIns="45720" rtlCol="0" anchor="t">
            <a:spAutoFit/>
          </a:bodyPr>
          <a:lstStyle/>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Sellers already sign contracts agreeing to what they will pay in commission to the sellers’ agent. We also are continuing to encourage REALTORS® to use buyer broker agreements and be reminded of their obligations under the Code of Ethics to advise their clients and make all agreements in writing and clear and understandable. </a:t>
            </a:r>
          </a:p>
          <a:p>
            <a:pPr marL="342900" marR="0" lvl="0" indent="-342900">
              <a:lnSpc>
                <a:spcPct val="115000"/>
              </a:lnSpc>
              <a:spcBef>
                <a:spcPts val="0"/>
              </a:spcBef>
              <a:spcAft>
                <a:spcPts val="0"/>
              </a:spcAft>
              <a:buFont typeface="Symbol" panose="05050102010706020507" pitchFamily="18" charset="2"/>
              <a:buChar char=""/>
            </a:pPr>
            <a:endPar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solidFill>
                  <a:srgbClr val="1C4584"/>
                </a:solidFill>
                <a:effectLst/>
                <a:latin typeface="Montserrat" panose="00000800000000000000" pitchFamily="2" charset="0"/>
                <a:ea typeface="Calibri" panose="020F0502020204030204" pitchFamily="34" charset="0"/>
                <a:cs typeface="Times New Roman" panose="02020603050405020304" pitchFamily="18" charset="0"/>
              </a:rPr>
              <a:t>Just as NAR has been doing for years, it’s also an imperative that REALTORS® continue to express that commissions are set between brokers and their clients, how much competition there is and REALTOR® value, at every chance they get. And remind consumers all the ways REALTORS® help them navigate the legal, community and financial aspects of buying and selling a home.</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826716" y="1517717"/>
            <a:ext cx="1737360" cy="0"/>
          </a:xfrm>
          <a:prstGeom prst="straightConnector1">
            <a:avLst/>
          </a:prstGeom>
          <a:noFill/>
          <a:ln w="28575" cap="flat" cmpd="sng">
            <a:solidFill>
              <a:schemeClr val="accent5"/>
            </a:solidFill>
            <a:prstDash val="solid"/>
            <a:round/>
            <a:headEnd type="none" w="sm" len="sm"/>
            <a:tailEnd type="none" w="sm" len="sm"/>
          </a:ln>
        </p:spPr>
      </p:cxnSp>
    </p:spTree>
    <p:extLst>
      <p:ext uri="{BB962C8B-B14F-4D97-AF65-F5344CB8AC3E}">
        <p14:creationId xmlns:p14="http://schemas.microsoft.com/office/powerpoint/2010/main" val="2170456512"/>
      </p:ext>
    </p:extLst>
  </p:cSld>
  <p:clrMapOvr>
    <a:masterClrMapping/>
  </p:clrMapOvr>
  <p:transition>
    <p:push dir="u"/>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b83a7d7-f3ca-4534-bde5-2218a1086482" xsi:nil="true"/>
    <lcf76f155ced4ddcb4097134ff3c332f xmlns="86809fc0-0aef-4e0c-aa35-0ec1c43b8dd1">
      <Terms xmlns="http://schemas.microsoft.com/office/infopath/2007/PartnerControls"/>
    </lcf76f155ced4ddcb4097134ff3c332f>
    <mf469811ffca4c69bad02c47da7ff1fe xmlns="86809fc0-0aef-4e0c-aa35-0ec1c43b8dd1">
      <Terms xmlns="http://schemas.microsoft.com/office/infopath/2007/PartnerControls"/>
    </mf469811ffca4c69bad02c47da7ff1fe>
    <fa465a1a12214e15957d184dac96a5f5 xmlns="86809fc0-0aef-4e0c-aa35-0ec1c43b8dd1">
      <Terms xmlns="http://schemas.microsoft.com/office/infopath/2007/PartnerControls"/>
    </fa465a1a12214e15957d184dac96a5f5>
    <Status xmlns="f28da783-63a1-426f-b238-ea4e597e57f3">New</Status>
    <SharedWithUsers xmlns="cb83a7d7-f3ca-4534-bde5-2218a1086482">
      <UserInfo>
        <DisplayName>Javadi, Deanna</DisplayName>
        <AccountId>388</AccountId>
        <AccountType/>
      </UserInfo>
      <UserInfo>
        <DisplayName>Nolte, Hayes</DisplayName>
        <AccountId>25</AccountId>
        <AccountType/>
      </UserInfo>
      <UserInfo>
        <DisplayName>Sanderman, Ken</DisplayName>
        <AccountId>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6C8C886486547A8F05D1F81F54AA8" ma:contentTypeVersion="21" ma:contentTypeDescription="Create a new document." ma:contentTypeScope="" ma:versionID="0854f9cf36d3d332ab43a13745516285">
  <xsd:schema xmlns:xsd="http://www.w3.org/2001/XMLSchema" xmlns:xs="http://www.w3.org/2001/XMLSchema" xmlns:p="http://schemas.microsoft.com/office/2006/metadata/properties" xmlns:ns2="86809fc0-0aef-4e0c-aa35-0ec1c43b8dd1" xmlns:ns3="f28da783-63a1-426f-b238-ea4e597e57f3" xmlns:ns4="cb83a7d7-f3ca-4534-bde5-2218a1086482" targetNamespace="http://schemas.microsoft.com/office/2006/metadata/properties" ma:root="true" ma:fieldsID="2d6cebe334f92f97e7766f2b0411d8c9" ns2:_="" ns3:_="" ns4:_="">
    <xsd:import namespace="86809fc0-0aef-4e0c-aa35-0ec1c43b8dd1"/>
    <xsd:import namespace="f28da783-63a1-426f-b238-ea4e597e57f3"/>
    <xsd:import namespace="cb83a7d7-f3ca-4534-bde5-2218a1086482"/>
    <xsd:element name="properties">
      <xsd:complexType>
        <xsd:sequence>
          <xsd:element name="documentManagement">
            <xsd:complexType>
              <xsd:all>
                <xsd:element ref="ns2:fa465a1a12214e15957d184dac96a5f5" minOccurs="0"/>
                <xsd:element ref="ns2:mf469811ffca4c69bad02c47da7ff1fe" minOccurs="0"/>
                <xsd:element ref="ns3:MediaServiceKeyPoints" minOccurs="0"/>
                <xsd:element ref="ns4:TaxCatchAll" minOccurs="0"/>
                <xsd:element ref="ns3:Status" minOccurs="0"/>
                <xsd:element ref="ns2:MediaServiceMetadata" minOccurs="0"/>
                <xsd:element ref="ns2:MediaServiceFastMetadata" minOccurs="0"/>
                <xsd:element ref="ns2:MediaServiceAuto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4:SharedWithUsers" minOccurs="0"/>
                <xsd:element ref="ns4:SharedWithDetails"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809fc0-0aef-4e0c-aa35-0ec1c43b8dd1" elementFormDefault="qualified">
    <xsd:import namespace="http://schemas.microsoft.com/office/2006/documentManagement/types"/>
    <xsd:import namespace="http://schemas.microsoft.com/office/infopath/2007/PartnerControls"/>
    <xsd:element name="fa465a1a12214e15957d184dac96a5f5" ma:index="8" nillable="true" ma:taxonomy="true" ma:internalName="fa465a1a12214e15957d184dac96a5f5" ma:taxonomyFieldName="Document_x0020_Type" ma:displayName="Document Type" ma:default="" ma:fieldId="{fa465a1a-1221-4e15-957d-184dac96a5f5}" ma:sspId="09d0c549-7865-4361-91a0-0042234db7d7" ma:termSetId="e3594aa2-f9ce-4e01-893c-4d87cc4f8bf7" ma:anchorId="00000000-0000-0000-0000-000000000000" ma:open="false" ma:isKeyword="false">
      <xsd:complexType>
        <xsd:sequence>
          <xsd:element ref="pc:Terms" minOccurs="0" maxOccurs="1"/>
        </xsd:sequence>
      </xsd:complexType>
    </xsd:element>
    <xsd:element name="mf469811ffca4c69bad02c47da7ff1fe" ma:index="9" nillable="true" ma:taxonomy="true" ma:internalName="mf469811ffca4c69bad02c47da7ff1fe" ma:taxonomyFieldName="Sector" ma:displayName="Sector" ma:default="" ma:fieldId="{6f469811-ffca-4c69-bad0-2c47da7ff1fe}" ma:sspId="09d0c549-7865-4361-91a0-0042234db7d7" ma:termSetId="acdf9d96-bfae-47d9-920d-4ab004406326"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09d0c549-7865-4361-91a0-0042234db7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8da783-63a1-426f-b238-ea4e597e57f3" elementFormDefault="qualified">
    <xsd:import namespace="http://schemas.microsoft.com/office/2006/documentManagement/types"/>
    <xsd:import namespace="http://schemas.microsoft.com/office/infopath/2007/PartnerControls"/>
    <xsd:element name="MediaServiceKeyPoints" ma:index="10" nillable="true" ma:displayName="KeyPoints" ma:internalName="MediaServiceKeyPoints" ma:readOnly="true">
      <xsd:simpleType>
        <xsd:restriction base="dms:Note">
          <xsd:maxLength value="255"/>
        </xsd:restriction>
      </xsd:simpleType>
    </xsd:element>
    <xsd:element name="Status" ma:index="14" nillable="true" ma:displayName="Status" ma:default="New" ma:format="Dropdown" ma:internalName="Status">
      <xsd:simpleType>
        <xsd:restriction base="dms:Choice">
          <xsd:enumeration value="New"/>
          <xsd:enumeration value="Draft"/>
          <xsd:enumeration value="Ready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cb83a7d7-f3ca-4534-bde5-2218a10864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ad8513-7958-4f4d-bd6f-dab85878338b}" ma:internalName="TaxCatchAll" ma:showField="CatchAllData" ma:web="cb83a7d7-f3ca-4534-bde5-2218a108648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8F007E-AA2C-454D-B1A5-7CAEE4006847}">
  <ds:schemaRefs>
    <ds:schemaRef ds:uri="http://schemas.microsoft.com/sharepoint/v3/contenttype/forms"/>
  </ds:schemaRefs>
</ds:datastoreItem>
</file>

<file path=customXml/itemProps2.xml><?xml version="1.0" encoding="utf-8"?>
<ds:datastoreItem xmlns:ds="http://schemas.openxmlformats.org/officeDocument/2006/customXml" ds:itemID="{2864630C-5C41-450D-8483-3C77B1C7E371}">
  <ds:schemaRefs>
    <ds:schemaRef ds:uri="cb83a7d7-f3ca-4534-bde5-2218a1086482"/>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elements/1.1/"/>
    <ds:schemaRef ds:uri="http://www.w3.org/XML/1998/namespace"/>
    <ds:schemaRef ds:uri="http://purl.org/dc/terms/"/>
    <ds:schemaRef ds:uri="http://schemas.openxmlformats.org/package/2006/metadata/core-properties"/>
    <ds:schemaRef ds:uri="f28da783-63a1-426f-b238-ea4e597e57f3"/>
    <ds:schemaRef ds:uri="86809fc0-0aef-4e0c-aa35-0ec1c43b8dd1"/>
  </ds:schemaRefs>
</ds:datastoreItem>
</file>

<file path=customXml/itemProps3.xml><?xml version="1.0" encoding="utf-8"?>
<ds:datastoreItem xmlns:ds="http://schemas.openxmlformats.org/officeDocument/2006/customXml" ds:itemID="{9B415FA8-AEA6-4C53-9EBC-CD7DBDE69F21}">
  <ds:schemaRefs>
    <ds:schemaRef ds:uri="86809fc0-0aef-4e0c-aa35-0ec1c43b8dd1"/>
    <ds:schemaRef ds:uri="cb83a7d7-f3ca-4534-bde5-2218a1086482"/>
    <ds:schemaRef ds:uri="f28da783-63a1-426f-b238-ea4e597e57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e0d2245-b6e8-41da-a1e0-cc18ec650ca2}" enabled="1" method="Standard" siteId="{77a5f620-9d77-47db-a0cd-64c70948d532}" removed="0"/>
</clbl:labelList>
</file>

<file path=docProps/app.xml><?xml version="1.0" encoding="utf-8"?>
<Properties xmlns="http://schemas.openxmlformats.org/officeDocument/2006/extended-properties" xmlns:vt="http://schemas.openxmlformats.org/officeDocument/2006/docPropsVTypes">
  <TotalTime>572</TotalTime>
  <Words>2498</Words>
  <Application>Microsoft Office PowerPoint</Application>
  <PresentationFormat>Widescreen</PresentationFormat>
  <Paragraphs>140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Montserrat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Leah Holmes</cp:lastModifiedBy>
  <cp:revision>3</cp:revision>
  <cp:lastPrinted>2019-04-07T22:38:40Z</cp:lastPrinted>
  <dcterms:created xsi:type="dcterms:W3CDTF">2019-04-05T16:55:57Z</dcterms:created>
  <dcterms:modified xsi:type="dcterms:W3CDTF">2023-08-09T16:37:38Z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0x0101007226C8C886486547A8F05D1F81F54AA8</vt:lpwstr>
  </property>
  <property fmtid="{D5CDD505-2E9C-101B-9397-08002B2CF9AE}" pid="3" name="MediaServiceImageTags">
    <vt:lpwstr/>
  </property>
  <property fmtid="{D5CDD505-2E9C-101B-9397-08002B2CF9AE}" pid="4" name="Document_x0020_Type">
    <vt:lpwstr/>
  </property>
  <property fmtid="{D5CDD505-2E9C-101B-9397-08002B2CF9AE}" pid="5" name="Document Type">
    <vt:lpwstr/>
  </property>
  <property fmtid="{D5CDD505-2E9C-101B-9397-08002B2CF9AE}" pid="6" name="Sector">
    <vt:lpwstr/>
  </property>
</Properties>
</file>